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4" r:id="rId2"/>
    <p:sldId id="293" r:id="rId3"/>
    <p:sldId id="294" r:id="rId4"/>
    <p:sldId id="295" r:id="rId5"/>
    <p:sldId id="296" r:id="rId6"/>
    <p:sldId id="299" r:id="rId7"/>
    <p:sldId id="305" r:id="rId8"/>
    <p:sldId id="306" r:id="rId9"/>
    <p:sldId id="317" r:id="rId10"/>
    <p:sldId id="320" r:id="rId11"/>
    <p:sldId id="319" r:id="rId12"/>
    <p:sldId id="321" r:id="rId13"/>
    <p:sldId id="322" r:id="rId14"/>
  </p:sldIdLst>
  <p:sldSz cx="9144000" cy="6858000" type="screen4x3"/>
  <p:notesSz cx="6797675" cy="992822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5691"/>
    <a:srgbClr val="008000"/>
    <a:srgbClr val="DCDDDF"/>
    <a:srgbClr val="1B70F9"/>
    <a:srgbClr val="15ABFF"/>
    <a:srgbClr val="0086D0"/>
    <a:srgbClr val="00679F"/>
    <a:srgbClr val="C3C4C6"/>
    <a:srgbClr val="CFD0D2"/>
    <a:srgbClr val="E6F0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465" autoAdjust="0"/>
    <p:restoredTop sz="96928" autoAdjust="0"/>
  </p:normalViewPr>
  <p:slideViewPr>
    <p:cSldViewPr snapToObjects="1">
      <p:cViewPr>
        <p:scale>
          <a:sx n="75" d="100"/>
          <a:sy n="75" d="100"/>
        </p:scale>
        <p:origin x="-1944" y="-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Nexusmain\catglobe_prod\Projects\Tandl&#230;geforeningen\CG0668tlf%20-%20unders&#248;gelse%20om%20unges%20tandpleje\Data\CG0668tlf%20-%20Unges%20brug%20af%20tandpleje%20-%20report%2005072013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\\Nexusmain\catglobe_prod\Projects\Tandl&#230;geforeningen\CG0668tlf%20-%20unders&#248;gelse%20om%20unges%20tandpleje\Data\CG0668tlf%20-%20Unges%20brug%20af%20tandpleje%20-%20report%2005072013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\\Nexusmain\catglobe_prod\Projects\Tandl&#230;geforeningen\CG0668tlf%20-%20unders&#248;gelse%20om%20unges%20tandpleje\Data\CG0668tlf%20-%20Unges%20brug%20af%20tandpleje%20-%20report%2005072013.xlsx" TargetMode="External"/><Relationship Id="rId1" Type="http://schemas.openxmlformats.org/officeDocument/2006/relationships/themeOverride" Target="../theme/themeOverride1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Nexusmain\catglobe_prod\Projects\Tandl&#230;geforeningen\CG0668tlf%20-%20unders&#248;gelse%20om%20unges%20tandpleje\Data\CG0668tlf%20-%20Unges%20brug%20af%20tandpleje%20-%20report%2005072013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Nexusmain\catglobe_prod\Projects\Tandl&#230;geforeningen\CG0668tlf%20-%20unders&#248;gelse%20om%20unges%20tandpleje\Data\CG0668tlf%20-%20Unges%20brug%20af%20tandpleje%20-%20report%2005072013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Nexusmain\catglobe_prod\Projects\Tandl&#230;geforeningen\CG0668tlf%20-%20unders&#248;gelse%20om%20unges%20tandpleje\Data\CG0668tlf%20-%20Unges%20brug%20af%20tandpleje%20-%20report%2005072013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Nexusmain\catglobe_prod\Projects\Tandl&#230;geforeningen\CG0668tlf%20-%20unders&#248;gelse%20om%20unges%20tandpleje\Data\CG0668tlf%20-%20Unges%20brug%20af%20tandpleje%20-%20report%2005072013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\\Nexusmain\catglobe_prod\Projects\Tandl&#230;geforeningen\CG0668tlf%20-%20unders&#248;gelse%20om%20unges%20tandpleje\Data\CG0668tlf%20-%20Unges%20brug%20af%20tandpleje%20-%20report%2005072013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Nexusmain\catglobe_prod\Projects\Tandl&#230;geforeningen\CG0668tlf%20-%20unders&#248;gelse%20om%20unges%20tandpleje\Data\CG0668tlf%20-%20Unges%20brug%20af%20tandpleje%20-%20report%2005072013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\\Nexusmain\catglobe_prod\Projects\Tandl&#230;geforeningen\CG0668tlf%20-%20unders&#248;gelse%20om%20unges%20tandpleje\Data\CG0668tlf%20-%20Unges%20brug%20af%20tandpleje%20-%20report%2005072013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\\Nexusmain\catglobe_prod\Projects\Tandl&#230;geforeningen\CG0668tlf%20-%20unders&#248;gelse%20om%20unges%20tandpleje\Data\CG0668tlf%20-%20Unges%20brug%20af%20tandpleje%20-%20report%2005072013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Sheet1!$A$55:$E$61</c:f>
              <c:strCache>
                <c:ptCount val="7"/>
                <c:pt idx="0">
                  <c:v>Ca. 3 gange om året eller mere</c:v>
                </c:pt>
                <c:pt idx="1">
                  <c:v>Ca. 1 gang hvert halve år</c:v>
                </c:pt>
                <c:pt idx="2">
                  <c:v>Ca. 1 gang om året</c:v>
                </c:pt>
                <c:pt idx="3">
                  <c:v>Ca. 1 gang hvert 1,5 år</c:v>
                </c:pt>
                <c:pt idx="4">
                  <c:v>Hvert andet år eller sjældnere</c:v>
                </c:pt>
                <c:pt idx="5">
                  <c:v>Aldrig</c:v>
                </c:pt>
                <c:pt idx="6">
                  <c:v>Ved ikke</c:v>
                </c:pt>
              </c:strCache>
            </c:strRef>
          </c:cat>
          <c:val>
            <c:numRef>
              <c:f>Sheet1!$G$55:$G$61</c:f>
              <c:numCache>
                <c:formatCode>0.00%</c:formatCode>
                <c:ptCount val="7"/>
                <c:pt idx="0">
                  <c:v>1.2E-2</c:v>
                </c:pt>
                <c:pt idx="1">
                  <c:v>0.23200000000000001</c:v>
                </c:pt>
                <c:pt idx="2">
                  <c:v>0.45800000000000002</c:v>
                </c:pt>
                <c:pt idx="3">
                  <c:v>0.124</c:v>
                </c:pt>
                <c:pt idx="4">
                  <c:v>0.14399999999999999</c:v>
                </c:pt>
                <c:pt idx="5">
                  <c:v>0.03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188928"/>
        <c:axId val="78190464"/>
      </c:barChart>
      <c:catAx>
        <c:axId val="78188928"/>
        <c:scaling>
          <c:orientation val="maxMin"/>
        </c:scaling>
        <c:delete val="0"/>
        <c:axPos val="l"/>
        <c:numFmt formatCode="0.00%" sourceLinked="1"/>
        <c:majorTickMark val="out"/>
        <c:minorTickMark val="none"/>
        <c:tickLblPos val="nextTo"/>
        <c:crossAx val="78190464"/>
        <c:crosses val="autoZero"/>
        <c:auto val="1"/>
        <c:lblAlgn val="ctr"/>
        <c:lblOffset val="100"/>
        <c:noMultiLvlLbl val="0"/>
      </c:catAx>
      <c:valAx>
        <c:axId val="78190464"/>
        <c:scaling>
          <c:orientation val="minMax"/>
        </c:scaling>
        <c:delete val="0"/>
        <c:axPos val="t"/>
        <c:majorGridlines/>
        <c:numFmt formatCode="0%" sourceLinked="0"/>
        <c:majorTickMark val="out"/>
        <c:minorTickMark val="none"/>
        <c:tickLblPos val="nextTo"/>
        <c:crossAx val="78188928"/>
        <c:crosses val="autoZero"/>
        <c:crossBetween val="between"/>
        <c:minorUnit val="0.1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 baseline="0"/>
      </a:pPr>
      <a:endParaRPr lang="da-DK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9337122364469955E-2"/>
          <c:y val="4.2660978616865977E-2"/>
          <c:w val="0.59065722272130217"/>
          <c:h val="0.861079065405008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Sheet3!$A$102</c:f>
              <c:strCache>
                <c:ptCount val="1"/>
                <c:pt idx="0">
                  <c:v>Ca. 3 gange om året eller mere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Sheet3!$B$101:$D$101</c:f>
              <c:strCache>
                <c:ptCount val="3"/>
                <c:pt idx="0">
                  <c:v>Skoleelev / Studerende</c:v>
                </c:pt>
                <c:pt idx="1">
                  <c:v>I arbejde (deltid eller heltid)</c:v>
                </c:pt>
                <c:pt idx="2">
                  <c:v>Arbejdsløs</c:v>
                </c:pt>
              </c:strCache>
            </c:strRef>
          </c:cat>
          <c:val>
            <c:numRef>
              <c:f>Sheet3!$B$102:$D$102</c:f>
              <c:numCache>
                <c:formatCode>0.00%</c:formatCode>
                <c:ptCount val="3"/>
                <c:pt idx="0">
                  <c:v>0</c:v>
                </c:pt>
                <c:pt idx="1">
                  <c:v>4.3999999999999997E-2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Sheet3!$A$103</c:f>
              <c:strCache>
                <c:ptCount val="1"/>
                <c:pt idx="0">
                  <c:v>Ca. 1 gang hvert halve år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Sheet3!$B$101:$D$101</c:f>
              <c:strCache>
                <c:ptCount val="3"/>
                <c:pt idx="0">
                  <c:v>Skoleelev / Studerende</c:v>
                </c:pt>
                <c:pt idx="1">
                  <c:v>I arbejde (deltid eller heltid)</c:v>
                </c:pt>
                <c:pt idx="2">
                  <c:v>Arbejdsløs</c:v>
                </c:pt>
              </c:strCache>
            </c:strRef>
          </c:cat>
          <c:val>
            <c:numRef>
              <c:f>Sheet3!$B$103:$D$103</c:f>
              <c:numCache>
                <c:formatCode>0.00%</c:formatCode>
                <c:ptCount val="3"/>
                <c:pt idx="0">
                  <c:v>0.24299999999999999</c:v>
                </c:pt>
                <c:pt idx="1">
                  <c:v>0.27400000000000002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Sheet3!$A$104</c:f>
              <c:strCache>
                <c:ptCount val="1"/>
                <c:pt idx="0">
                  <c:v>Ca. 1 gang om året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Sheet3!$B$101:$D$101</c:f>
              <c:strCache>
                <c:ptCount val="3"/>
                <c:pt idx="0">
                  <c:v>Skoleelev / Studerende</c:v>
                </c:pt>
                <c:pt idx="1">
                  <c:v>I arbejde (deltid eller heltid)</c:v>
                </c:pt>
                <c:pt idx="2">
                  <c:v>Arbejdsløs</c:v>
                </c:pt>
              </c:strCache>
            </c:strRef>
          </c:cat>
          <c:val>
            <c:numRef>
              <c:f>Sheet3!$B$104:$D$104</c:f>
              <c:numCache>
                <c:formatCode>0.00%</c:formatCode>
                <c:ptCount val="3"/>
                <c:pt idx="0">
                  <c:v>0.47399999999999998</c:v>
                </c:pt>
                <c:pt idx="1">
                  <c:v>0.41499999999999998</c:v>
                </c:pt>
                <c:pt idx="2">
                  <c:v>0.57099999999999995</c:v>
                </c:pt>
              </c:numCache>
            </c:numRef>
          </c:val>
        </c:ser>
        <c:ser>
          <c:idx val="3"/>
          <c:order val="3"/>
          <c:tx>
            <c:strRef>
              <c:f>Sheet3!$A$105</c:f>
              <c:strCache>
                <c:ptCount val="1"/>
                <c:pt idx="0">
                  <c:v>Ca. 1 gang hvert 1,5 år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Sheet3!$B$101:$D$101</c:f>
              <c:strCache>
                <c:ptCount val="3"/>
                <c:pt idx="0">
                  <c:v>Skoleelev / Studerende</c:v>
                </c:pt>
                <c:pt idx="1">
                  <c:v>I arbejde (deltid eller heltid)</c:v>
                </c:pt>
                <c:pt idx="2">
                  <c:v>Arbejdsløs</c:v>
                </c:pt>
              </c:strCache>
            </c:strRef>
          </c:cat>
          <c:val>
            <c:numRef>
              <c:f>Sheet3!$B$105:$D$105</c:f>
              <c:numCache>
                <c:formatCode>0.00%</c:formatCode>
                <c:ptCount val="3"/>
                <c:pt idx="0">
                  <c:v>0.13200000000000001</c:v>
                </c:pt>
                <c:pt idx="1">
                  <c:v>9.6000000000000002E-2</c:v>
                </c:pt>
                <c:pt idx="2">
                  <c:v>0.214</c:v>
                </c:pt>
              </c:numCache>
            </c:numRef>
          </c:val>
        </c:ser>
        <c:ser>
          <c:idx val="4"/>
          <c:order val="4"/>
          <c:tx>
            <c:strRef>
              <c:f>Sheet3!$A$106</c:f>
              <c:strCache>
                <c:ptCount val="1"/>
                <c:pt idx="0">
                  <c:v>Hvert andet år eller sjældnere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Sheet3!$B$101:$D$101</c:f>
              <c:strCache>
                <c:ptCount val="3"/>
                <c:pt idx="0">
                  <c:v>Skoleelev / Studerende</c:v>
                </c:pt>
                <c:pt idx="1">
                  <c:v>I arbejde (deltid eller heltid)</c:v>
                </c:pt>
                <c:pt idx="2">
                  <c:v>Arbejdsløs</c:v>
                </c:pt>
              </c:strCache>
            </c:strRef>
          </c:cat>
          <c:val>
            <c:numRef>
              <c:f>Sheet3!$B$106:$D$106</c:f>
              <c:numCache>
                <c:formatCode>0.00%</c:formatCode>
                <c:ptCount val="3"/>
                <c:pt idx="0">
                  <c:v>0.123</c:v>
                </c:pt>
                <c:pt idx="1">
                  <c:v>0.14799999999999999</c:v>
                </c:pt>
                <c:pt idx="2">
                  <c:v>0.214</c:v>
                </c:pt>
              </c:numCache>
            </c:numRef>
          </c:val>
        </c:ser>
        <c:ser>
          <c:idx val="5"/>
          <c:order val="5"/>
          <c:tx>
            <c:strRef>
              <c:f>Sheet3!$A$107</c:f>
              <c:strCache>
                <c:ptCount val="1"/>
                <c:pt idx="0">
                  <c:v>Aldrig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Sheet3!$B$101:$D$101</c:f>
              <c:strCache>
                <c:ptCount val="3"/>
                <c:pt idx="0">
                  <c:v>Skoleelev / Studerende</c:v>
                </c:pt>
                <c:pt idx="1">
                  <c:v>I arbejde (deltid eller heltid)</c:v>
                </c:pt>
                <c:pt idx="2">
                  <c:v>Arbejdsløs</c:v>
                </c:pt>
              </c:strCache>
            </c:strRef>
          </c:cat>
          <c:val>
            <c:numRef>
              <c:f>Sheet3!$B$107:$D$107</c:f>
              <c:numCache>
                <c:formatCode>0.00%</c:formatCode>
                <c:ptCount val="3"/>
                <c:pt idx="0">
                  <c:v>2.8000000000000001E-2</c:v>
                </c:pt>
                <c:pt idx="1">
                  <c:v>2.1999999999999999E-2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566592"/>
        <c:axId val="89576576"/>
      </c:barChart>
      <c:catAx>
        <c:axId val="89566592"/>
        <c:scaling>
          <c:orientation val="minMax"/>
        </c:scaling>
        <c:delete val="0"/>
        <c:axPos val="b"/>
        <c:majorTickMark val="out"/>
        <c:minorTickMark val="none"/>
        <c:tickLblPos val="nextTo"/>
        <c:crossAx val="89576576"/>
        <c:crosses val="autoZero"/>
        <c:auto val="1"/>
        <c:lblAlgn val="ctr"/>
        <c:lblOffset val="100"/>
        <c:noMultiLvlLbl val="0"/>
      </c:catAx>
      <c:valAx>
        <c:axId val="89576576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89566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773642373202868"/>
          <c:y val="4.1791433131377308E-2"/>
          <c:w val="0.31192777179623554"/>
          <c:h val="0.41689713857813882"/>
        </c:manualLayout>
      </c:layout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Sheet3!$B$123:$B$124</c:f>
              <c:strCache>
                <c:ptCount val="1"/>
                <c:pt idx="0">
                  <c:v>Skoleelev / Studerende Skoleelev / Studerende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Sheet3!$A$125:$A$130</c:f>
              <c:strCache>
                <c:ptCount val="6"/>
                <c:pt idx="0">
                  <c:v>Jeg er ikke blevet indkaldt til undersøgelse</c:v>
                </c:pt>
                <c:pt idx="1">
                  <c:v>Jeg synes, det er for dyrt</c:v>
                </c:pt>
                <c:pt idx="2">
                  <c:v>Jeg har ikke råd</c:v>
                </c:pt>
                <c:pt idx="3">
                  <c:v>Jeg har ikke behov</c:v>
                </c:pt>
                <c:pt idx="4">
                  <c:v>Jeg har ikke tid</c:v>
                </c:pt>
                <c:pt idx="5">
                  <c:v>Jeg har tandlægeskræk</c:v>
                </c:pt>
              </c:strCache>
            </c:strRef>
          </c:cat>
          <c:val>
            <c:numRef>
              <c:f>Sheet3!$B$125:$B$130</c:f>
              <c:numCache>
                <c:formatCode>0.00%</c:formatCode>
                <c:ptCount val="6"/>
                <c:pt idx="0">
                  <c:v>0.19</c:v>
                </c:pt>
                <c:pt idx="1">
                  <c:v>0.61899999999999999</c:v>
                </c:pt>
                <c:pt idx="2">
                  <c:v>0.42899999999999999</c:v>
                </c:pt>
                <c:pt idx="3">
                  <c:v>7.0999999999999994E-2</c:v>
                </c:pt>
                <c:pt idx="4">
                  <c:v>7.0999999999999994E-2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Sheet3!$C$123:$C$124</c:f>
              <c:strCache>
                <c:ptCount val="1"/>
                <c:pt idx="0">
                  <c:v>Skoleelev / Studerende I arbejde (deltid eller heltid)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Sheet3!$A$125:$A$130</c:f>
              <c:strCache>
                <c:ptCount val="6"/>
                <c:pt idx="0">
                  <c:v>Jeg er ikke blevet indkaldt til undersøgelse</c:v>
                </c:pt>
                <c:pt idx="1">
                  <c:v>Jeg synes, det er for dyrt</c:v>
                </c:pt>
                <c:pt idx="2">
                  <c:v>Jeg har ikke råd</c:v>
                </c:pt>
                <c:pt idx="3">
                  <c:v>Jeg har ikke behov</c:v>
                </c:pt>
                <c:pt idx="4">
                  <c:v>Jeg har ikke tid</c:v>
                </c:pt>
                <c:pt idx="5">
                  <c:v>Jeg har tandlægeskræk</c:v>
                </c:pt>
              </c:strCache>
            </c:strRef>
          </c:cat>
          <c:val>
            <c:numRef>
              <c:f>Sheet3!$C$125:$C$130</c:f>
              <c:numCache>
                <c:formatCode>0.00%</c:formatCode>
                <c:ptCount val="6"/>
                <c:pt idx="0">
                  <c:v>0.55000000000000004</c:v>
                </c:pt>
                <c:pt idx="1">
                  <c:v>0.15</c:v>
                </c:pt>
                <c:pt idx="2">
                  <c:v>0.35</c:v>
                </c:pt>
                <c:pt idx="3">
                  <c:v>0.15</c:v>
                </c:pt>
                <c:pt idx="4">
                  <c:v>0.2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495808"/>
        <c:axId val="89513984"/>
      </c:barChart>
      <c:catAx>
        <c:axId val="89495808"/>
        <c:scaling>
          <c:orientation val="maxMin"/>
        </c:scaling>
        <c:delete val="0"/>
        <c:axPos val="l"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da-DK"/>
          </a:p>
        </c:txPr>
        <c:crossAx val="89513984"/>
        <c:crosses val="autoZero"/>
        <c:auto val="1"/>
        <c:lblAlgn val="ctr"/>
        <c:lblOffset val="100"/>
        <c:noMultiLvlLbl val="0"/>
      </c:catAx>
      <c:valAx>
        <c:axId val="89513984"/>
        <c:scaling>
          <c:orientation val="minMax"/>
        </c:scaling>
        <c:delete val="0"/>
        <c:axPos val="t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da-DK"/>
          </a:p>
        </c:txPr>
        <c:crossAx val="89495808"/>
        <c:crosses val="autoZero"/>
        <c:crossBetween val="between"/>
        <c:minorUnit val="0.1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Sheet1!$A$65:$E$70</c:f>
              <c:strCache>
                <c:ptCount val="6"/>
                <c:pt idx="0">
                  <c:v>Inden for de sidste 6 måneder</c:v>
                </c:pt>
                <c:pt idx="1">
                  <c:v>6-12 måneder siden</c:v>
                </c:pt>
                <c:pt idx="2">
                  <c:v>1-2 år siden</c:v>
                </c:pt>
                <c:pt idx="3">
                  <c:v>2-3 år siden</c:v>
                </c:pt>
                <c:pt idx="4">
                  <c:v>Mere end 3 år siden</c:v>
                </c:pt>
                <c:pt idx="5">
                  <c:v>Ved ikke</c:v>
                </c:pt>
              </c:strCache>
            </c:strRef>
          </c:cat>
          <c:val>
            <c:numRef>
              <c:f>Sheet1!$G$65:$G$70</c:f>
              <c:numCache>
                <c:formatCode>0.00%</c:formatCode>
                <c:ptCount val="6"/>
                <c:pt idx="0">
                  <c:v>0.372</c:v>
                </c:pt>
                <c:pt idx="1">
                  <c:v>0.33</c:v>
                </c:pt>
                <c:pt idx="2">
                  <c:v>0.14599999999999999</c:v>
                </c:pt>
                <c:pt idx="3">
                  <c:v>7.0000000000000007E-2</c:v>
                </c:pt>
                <c:pt idx="4">
                  <c:v>7.1999999999999995E-2</c:v>
                </c:pt>
                <c:pt idx="5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234752"/>
        <c:axId val="78236288"/>
      </c:barChart>
      <c:catAx>
        <c:axId val="78234752"/>
        <c:scaling>
          <c:orientation val="maxMin"/>
        </c:scaling>
        <c:delete val="0"/>
        <c:axPos val="l"/>
        <c:numFmt formatCode="0.00%" sourceLinked="1"/>
        <c:majorTickMark val="out"/>
        <c:minorTickMark val="none"/>
        <c:tickLblPos val="nextTo"/>
        <c:crossAx val="78236288"/>
        <c:crosses val="autoZero"/>
        <c:auto val="1"/>
        <c:lblAlgn val="ctr"/>
        <c:lblOffset val="100"/>
        <c:noMultiLvlLbl val="0"/>
      </c:catAx>
      <c:valAx>
        <c:axId val="78236288"/>
        <c:scaling>
          <c:orientation val="minMax"/>
        </c:scaling>
        <c:delete val="0"/>
        <c:axPos val="t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baseline="0"/>
            </a:pPr>
            <a:endParaRPr lang="da-DK"/>
          </a:p>
        </c:txPr>
        <c:crossAx val="78234752"/>
        <c:crosses val="autoZero"/>
        <c:crossBetween val="between"/>
        <c:minorUnit val="0.1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 baseline="0"/>
      </a:pPr>
      <a:endParaRPr lang="da-DK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Sheet1!$A$74:$E$81</c:f>
              <c:strCache>
                <c:ptCount val="8"/>
                <c:pt idx="0">
                  <c:v>Jeg er ikke blevet indkaldt til undersøgelse</c:v>
                </c:pt>
                <c:pt idx="1">
                  <c:v>Jeg synes, det er for dyrt</c:v>
                </c:pt>
                <c:pt idx="2">
                  <c:v>Jeg har ikke råd</c:v>
                </c:pt>
                <c:pt idx="3">
                  <c:v>Jeg har ikke behov</c:v>
                </c:pt>
                <c:pt idx="4">
                  <c:v>Jeg har ikke tid</c:v>
                </c:pt>
                <c:pt idx="5">
                  <c:v>Jeg har tandlægeskræk</c:v>
                </c:pt>
                <c:pt idx="6">
                  <c:v>Anden grund (notér)</c:v>
                </c:pt>
                <c:pt idx="7">
                  <c:v>Ved ikke</c:v>
                </c:pt>
              </c:strCache>
            </c:strRef>
          </c:cat>
          <c:val>
            <c:numRef>
              <c:f>Sheet1!$G$74:$G$81</c:f>
              <c:numCache>
                <c:formatCode>0.00%</c:formatCode>
                <c:ptCount val="8"/>
                <c:pt idx="0">
                  <c:v>0.26800000000000002</c:v>
                </c:pt>
                <c:pt idx="1">
                  <c:v>0.53500000000000003</c:v>
                </c:pt>
                <c:pt idx="2">
                  <c:v>0.437</c:v>
                </c:pt>
                <c:pt idx="3">
                  <c:v>0.127</c:v>
                </c:pt>
                <c:pt idx="4">
                  <c:v>9.9000000000000005E-2</c:v>
                </c:pt>
                <c:pt idx="5">
                  <c:v>0</c:v>
                </c:pt>
                <c:pt idx="6">
                  <c:v>9.9000000000000005E-2</c:v>
                </c:pt>
                <c:pt idx="7">
                  <c:v>2.8000000000000001E-2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162432"/>
        <c:axId val="84163968"/>
      </c:barChart>
      <c:catAx>
        <c:axId val="84162432"/>
        <c:scaling>
          <c:orientation val="maxMin"/>
        </c:scaling>
        <c:delete val="0"/>
        <c:axPos val="l"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da-DK"/>
          </a:p>
        </c:txPr>
        <c:crossAx val="84163968"/>
        <c:crosses val="autoZero"/>
        <c:auto val="1"/>
        <c:lblAlgn val="ctr"/>
        <c:lblOffset val="100"/>
        <c:noMultiLvlLbl val="0"/>
      </c:catAx>
      <c:valAx>
        <c:axId val="84163968"/>
        <c:scaling>
          <c:orientation val="minMax"/>
        </c:scaling>
        <c:delete val="0"/>
        <c:axPos val="t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da-DK"/>
          </a:p>
        </c:txPr>
        <c:crossAx val="84162432"/>
        <c:crosses val="autoZero"/>
        <c:crossBetween val="between"/>
        <c:minorUnit val="0.1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Sheet1!$A$132</c:f>
              <c:strCache>
                <c:ptCount val="1"/>
                <c:pt idx="0">
                  <c:v>Ca. 3 gange om året eller mere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Sheet1!$G$131:$H$131</c:f>
              <c:strCache>
                <c:ptCount val="2"/>
                <c:pt idx="0">
                  <c:v>Mand</c:v>
                </c:pt>
                <c:pt idx="1">
                  <c:v>Kvinde</c:v>
                </c:pt>
              </c:strCache>
            </c:strRef>
          </c:cat>
          <c:val>
            <c:numRef>
              <c:f>Sheet1!$G$132:$H$132</c:f>
              <c:numCache>
                <c:formatCode>0.00%</c:formatCode>
                <c:ptCount val="2"/>
                <c:pt idx="0">
                  <c:v>0</c:v>
                </c:pt>
                <c:pt idx="1">
                  <c:v>1.7999999999999999E-2</c:v>
                </c:pt>
              </c:numCache>
            </c:numRef>
          </c:val>
        </c:ser>
        <c:ser>
          <c:idx val="1"/>
          <c:order val="1"/>
          <c:tx>
            <c:strRef>
              <c:f>Sheet1!$A$133</c:f>
              <c:strCache>
                <c:ptCount val="1"/>
                <c:pt idx="0">
                  <c:v>Ca. 1 gang hvert halve år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Sheet1!$G$131:$H$131</c:f>
              <c:strCache>
                <c:ptCount val="2"/>
                <c:pt idx="0">
                  <c:v>Mand</c:v>
                </c:pt>
                <c:pt idx="1">
                  <c:v>Kvinde</c:v>
                </c:pt>
              </c:strCache>
            </c:strRef>
          </c:cat>
          <c:val>
            <c:numRef>
              <c:f>Sheet1!$G$133:$H$133</c:f>
              <c:numCache>
                <c:formatCode>0.00%</c:formatCode>
                <c:ptCount val="2"/>
                <c:pt idx="0">
                  <c:v>0.22</c:v>
                </c:pt>
                <c:pt idx="1">
                  <c:v>0.23899999999999999</c:v>
                </c:pt>
              </c:numCache>
            </c:numRef>
          </c:val>
        </c:ser>
        <c:ser>
          <c:idx val="2"/>
          <c:order val="2"/>
          <c:tx>
            <c:strRef>
              <c:f>Sheet1!$A$134</c:f>
              <c:strCache>
                <c:ptCount val="1"/>
                <c:pt idx="0">
                  <c:v>Ca. 1 gang om året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Sheet1!$G$131:$H$131</c:f>
              <c:strCache>
                <c:ptCount val="2"/>
                <c:pt idx="0">
                  <c:v>Mand</c:v>
                </c:pt>
                <c:pt idx="1">
                  <c:v>Kvinde</c:v>
                </c:pt>
              </c:strCache>
            </c:strRef>
          </c:cat>
          <c:val>
            <c:numRef>
              <c:f>Sheet1!$G$134:$H$134</c:f>
              <c:numCache>
                <c:formatCode>0.00%</c:formatCode>
                <c:ptCount val="2"/>
                <c:pt idx="0">
                  <c:v>0.434</c:v>
                </c:pt>
                <c:pt idx="1">
                  <c:v>0.47099999999999997</c:v>
                </c:pt>
              </c:numCache>
            </c:numRef>
          </c:val>
        </c:ser>
        <c:ser>
          <c:idx val="3"/>
          <c:order val="3"/>
          <c:tx>
            <c:strRef>
              <c:f>Sheet1!$A$135</c:f>
              <c:strCache>
                <c:ptCount val="1"/>
                <c:pt idx="0">
                  <c:v>Ca. 1 gang hvert 1,5 år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Sheet1!$G$131:$H$131</c:f>
              <c:strCache>
                <c:ptCount val="2"/>
                <c:pt idx="0">
                  <c:v>Mand</c:v>
                </c:pt>
                <c:pt idx="1">
                  <c:v>Kvinde</c:v>
                </c:pt>
              </c:strCache>
            </c:strRef>
          </c:cat>
          <c:val>
            <c:numRef>
              <c:f>Sheet1!$G$135:$H$135</c:f>
              <c:numCache>
                <c:formatCode>0.00%</c:formatCode>
                <c:ptCount val="2"/>
                <c:pt idx="0">
                  <c:v>0.11600000000000001</c:v>
                </c:pt>
                <c:pt idx="1">
                  <c:v>0.128</c:v>
                </c:pt>
              </c:numCache>
            </c:numRef>
          </c:val>
        </c:ser>
        <c:ser>
          <c:idx val="4"/>
          <c:order val="4"/>
          <c:tx>
            <c:strRef>
              <c:f>Sheet1!$A$136</c:f>
              <c:strCache>
                <c:ptCount val="1"/>
                <c:pt idx="0">
                  <c:v>Hvert andet år eller sjældnere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Sheet1!$G$131:$H$131</c:f>
              <c:strCache>
                <c:ptCount val="2"/>
                <c:pt idx="0">
                  <c:v>Mand</c:v>
                </c:pt>
                <c:pt idx="1">
                  <c:v>Kvinde</c:v>
                </c:pt>
              </c:strCache>
            </c:strRef>
          </c:cat>
          <c:val>
            <c:numRef>
              <c:f>Sheet1!$G$136:$H$136</c:f>
              <c:numCache>
                <c:formatCode>0.00%</c:formatCode>
                <c:ptCount val="2"/>
                <c:pt idx="0">
                  <c:v>0.19700000000000001</c:v>
                </c:pt>
                <c:pt idx="1">
                  <c:v>0.11600000000000001</c:v>
                </c:pt>
              </c:numCache>
            </c:numRef>
          </c:val>
        </c:ser>
        <c:ser>
          <c:idx val="5"/>
          <c:order val="5"/>
          <c:tx>
            <c:strRef>
              <c:f>Sheet1!$A$137</c:f>
              <c:strCache>
                <c:ptCount val="1"/>
                <c:pt idx="0">
                  <c:v>Aldrig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Sheet1!$G$131:$H$131</c:f>
              <c:strCache>
                <c:ptCount val="2"/>
                <c:pt idx="0">
                  <c:v>Mand</c:v>
                </c:pt>
                <c:pt idx="1">
                  <c:v>Kvinde</c:v>
                </c:pt>
              </c:strCache>
            </c:strRef>
          </c:cat>
          <c:val>
            <c:numRef>
              <c:f>Sheet1!$G$137:$H$137</c:f>
              <c:numCache>
                <c:formatCode>0.00%</c:formatCode>
                <c:ptCount val="2"/>
                <c:pt idx="0">
                  <c:v>3.5000000000000003E-2</c:v>
                </c:pt>
                <c:pt idx="1">
                  <c:v>2.8000000000000001E-2</c:v>
                </c:pt>
              </c:numCache>
            </c:numRef>
          </c:val>
        </c:ser>
        <c:ser>
          <c:idx val="6"/>
          <c:order val="6"/>
          <c:tx>
            <c:strRef>
              <c:f>Sheet1!$A$138</c:f>
              <c:strCache>
                <c:ptCount val="1"/>
                <c:pt idx="0">
                  <c:v>Ved ikke</c:v>
                </c:pt>
              </c:strCache>
            </c:strRef>
          </c:tx>
          <c:invertIfNegative val="0"/>
          <c:cat>
            <c:strRef>
              <c:f>Sheet1!$G$131:$H$131</c:f>
              <c:strCache>
                <c:ptCount val="2"/>
                <c:pt idx="0">
                  <c:v>Mand</c:v>
                </c:pt>
                <c:pt idx="1">
                  <c:v>Kvinde</c:v>
                </c:pt>
              </c:strCache>
            </c:strRef>
          </c:cat>
          <c:val>
            <c:numRef>
              <c:f>Sheet1!$G$138:$H$138</c:f>
              <c:numCache>
                <c:formatCode>0.00%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4133376"/>
        <c:axId val="84134912"/>
      </c:barChart>
      <c:catAx>
        <c:axId val="84133376"/>
        <c:scaling>
          <c:orientation val="minMax"/>
        </c:scaling>
        <c:delete val="0"/>
        <c:axPos val="b"/>
        <c:majorTickMark val="out"/>
        <c:minorTickMark val="none"/>
        <c:tickLblPos val="nextTo"/>
        <c:crossAx val="84134912"/>
        <c:crosses val="autoZero"/>
        <c:auto val="1"/>
        <c:lblAlgn val="ctr"/>
        <c:lblOffset val="100"/>
        <c:noMultiLvlLbl val="0"/>
      </c:catAx>
      <c:valAx>
        <c:axId val="84134912"/>
        <c:scaling>
          <c:orientation val="minMax"/>
          <c:max val="1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84133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160015119423266"/>
          <c:y val="3.5088410530107687E-2"/>
          <c:w val="0.33592107999168253"/>
          <c:h val="0.49111172035640849"/>
        </c:manualLayout>
      </c:layout>
      <c:overlay val="0"/>
      <c:txPr>
        <a:bodyPr/>
        <a:lstStyle/>
        <a:p>
          <a:pPr>
            <a:defRPr sz="1200" baseline="0"/>
          </a:pPr>
          <a:endParaRPr lang="da-DK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Sheet1!$F$154</c:f>
              <c:strCache>
                <c:ptCount val="1"/>
                <c:pt idx="0">
                  <c:v>Mand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Sheet1!$A$155:$E$162</c:f>
              <c:strCache>
                <c:ptCount val="8"/>
                <c:pt idx="0">
                  <c:v>Jeg er ikke blevet indkaldt til undersøgelse</c:v>
                </c:pt>
                <c:pt idx="1">
                  <c:v>Jeg synes, det er for dyrt</c:v>
                </c:pt>
                <c:pt idx="2">
                  <c:v>Jeg har ikke råd</c:v>
                </c:pt>
                <c:pt idx="3">
                  <c:v>Jeg har ikke behov</c:v>
                </c:pt>
                <c:pt idx="4">
                  <c:v>Jeg har ikke tid</c:v>
                </c:pt>
                <c:pt idx="5">
                  <c:v>Jeg har tandlægeskræk</c:v>
                </c:pt>
                <c:pt idx="6">
                  <c:v>Anden grund (notér)</c:v>
                </c:pt>
                <c:pt idx="7">
                  <c:v>Ved ikke</c:v>
                </c:pt>
              </c:strCache>
            </c:strRef>
          </c:cat>
          <c:val>
            <c:numRef>
              <c:f>Sheet1!$F$155:$F$162</c:f>
              <c:numCache>
                <c:formatCode>0.00%</c:formatCode>
                <c:ptCount val="8"/>
                <c:pt idx="0">
                  <c:v>0.378</c:v>
                </c:pt>
                <c:pt idx="1">
                  <c:v>0.40500000000000003</c:v>
                </c:pt>
                <c:pt idx="2">
                  <c:v>0.378</c:v>
                </c:pt>
                <c:pt idx="3">
                  <c:v>8.1000000000000003E-2</c:v>
                </c:pt>
                <c:pt idx="4">
                  <c:v>0.108</c:v>
                </c:pt>
                <c:pt idx="5">
                  <c:v>0</c:v>
                </c:pt>
                <c:pt idx="6">
                  <c:v>0.108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Sheet1!$G$154</c:f>
              <c:strCache>
                <c:ptCount val="1"/>
                <c:pt idx="0">
                  <c:v>Kvinde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Sheet1!$A$155:$E$162</c:f>
              <c:strCache>
                <c:ptCount val="8"/>
                <c:pt idx="0">
                  <c:v>Jeg er ikke blevet indkaldt til undersøgelse</c:v>
                </c:pt>
                <c:pt idx="1">
                  <c:v>Jeg synes, det er for dyrt</c:v>
                </c:pt>
                <c:pt idx="2">
                  <c:v>Jeg har ikke råd</c:v>
                </c:pt>
                <c:pt idx="3">
                  <c:v>Jeg har ikke behov</c:v>
                </c:pt>
                <c:pt idx="4">
                  <c:v>Jeg har ikke tid</c:v>
                </c:pt>
                <c:pt idx="5">
                  <c:v>Jeg har tandlægeskræk</c:v>
                </c:pt>
                <c:pt idx="6">
                  <c:v>Anden grund (notér)</c:v>
                </c:pt>
                <c:pt idx="7">
                  <c:v>Ved ikke</c:v>
                </c:pt>
              </c:strCache>
            </c:strRef>
          </c:cat>
          <c:val>
            <c:numRef>
              <c:f>Sheet1!$G$155:$G$162</c:f>
              <c:numCache>
                <c:formatCode>0.00%</c:formatCode>
                <c:ptCount val="8"/>
                <c:pt idx="0">
                  <c:v>0.14699999999999999</c:v>
                </c:pt>
                <c:pt idx="1">
                  <c:v>0.67600000000000005</c:v>
                </c:pt>
                <c:pt idx="2">
                  <c:v>0.5</c:v>
                </c:pt>
                <c:pt idx="3">
                  <c:v>0.17599999999999999</c:v>
                </c:pt>
                <c:pt idx="4">
                  <c:v>8.7999999999999995E-2</c:v>
                </c:pt>
                <c:pt idx="5">
                  <c:v>0</c:v>
                </c:pt>
                <c:pt idx="6">
                  <c:v>8.7999999999999995E-2</c:v>
                </c:pt>
                <c:pt idx="7">
                  <c:v>5.8999999999999997E-2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586496"/>
        <c:axId val="84588032"/>
      </c:barChart>
      <c:catAx>
        <c:axId val="84586496"/>
        <c:scaling>
          <c:orientation val="maxMin"/>
        </c:scaling>
        <c:delete val="0"/>
        <c:axPos val="l"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da-DK"/>
          </a:p>
        </c:txPr>
        <c:crossAx val="84588032"/>
        <c:crosses val="autoZero"/>
        <c:auto val="1"/>
        <c:lblAlgn val="ctr"/>
        <c:lblOffset val="100"/>
        <c:noMultiLvlLbl val="0"/>
      </c:catAx>
      <c:valAx>
        <c:axId val="84588032"/>
        <c:scaling>
          <c:orientation val="minMax"/>
        </c:scaling>
        <c:delete val="0"/>
        <c:axPos val="t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da-DK"/>
          </a:p>
        </c:txPr>
        <c:crossAx val="84586496"/>
        <c:crosses val="autoZero"/>
        <c:crossBetween val="between"/>
        <c:minorUnit val="0.1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3967028564539054E-2"/>
          <c:y val="4.2660978616865977E-2"/>
          <c:w val="0.58719610337580919"/>
          <c:h val="0.5583126460777416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Sheet3!$A$151</c:f>
              <c:strCache>
                <c:ptCount val="1"/>
                <c:pt idx="0">
                  <c:v>Ca. 3 gange om året eller mere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Sheet3!$B$150:$F$150</c:f>
              <c:strCache>
                <c:ptCount val="5"/>
                <c:pt idx="0">
                  <c:v>Gymnasium e.l. – htx, hf, hh</c:v>
                </c:pt>
                <c:pt idx="1">
                  <c:v>Erhvervsuddannelse</c:v>
                </c:pt>
                <c:pt idx="2">
                  <c:v>Kort videreg. udd.</c:v>
                </c:pt>
                <c:pt idx="3">
                  <c:v>Mellemlang videreg. udd.</c:v>
                </c:pt>
                <c:pt idx="4">
                  <c:v>Lang videreg. udd.</c:v>
                </c:pt>
              </c:strCache>
            </c:strRef>
          </c:cat>
          <c:val>
            <c:numRef>
              <c:f>Sheet3!$B$151:$F$151</c:f>
              <c:numCache>
                <c:formatCode>0.00%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Sheet3!$A$152</c:f>
              <c:strCache>
                <c:ptCount val="1"/>
                <c:pt idx="0">
                  <c:v>Ca. 1 gang hvert halve år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Sheet3!$B$150:$F$150</c:f>
              <c:strCache>
                <c:ptCount val="5"/>
                <c:pt idx="0">
                  <c:v>Gymnasium e.l. – htx, hf, hh</c:v>
                </c:pt>
                <c:pt idx="1">
                  <c:v>Erhvervsuddannelse</c:v>
                </c:pt>
                <c:pt idx="2">
                  <c:v>Kort videreg. udd.</c:v>
                </c:pt>
                <c:pt idx="3">
                  <c:v>Mellemlang videreg. udd.</c:v>
                </c:pt>
                <c:pt idx="4">
                  <c:v>Lang videreg. udd.</c:v>
                </c:pt>
              </c:strCache>
            </c:strRef>
          </c:cat>
          <c:val>
            <c:numRef>
              <c:f>Sheet3!$B$152:$F$152</c:f>
              <c:numCache>
                <c:formatCode>0.00%</c:formatCode>
                <c:ptCount val="5"/>
                <c:pt idx="0">
                  <c:v>0.188</c:v>
                </c:pt>
                <c:pt idx="1">
                  <c:v>0</c:v>
                </c:pt>
                <c:pt idx="2">
                  <c:v>0.14299999999999999</c:v>
                </c:pt>
                <c:pt idx="3">
                  <c:v>0.46899999999999997</c:v>
                </c:pt>
                <c:pt idx="4">
                  <c:v>0.16200000000000001</c:v>
                </c:pt>
              </c:numCache>
            </c:numRef>
          </c:val>
        </c:ser>
        <c:ser>
          <c:idx val="2"/>
          <c:order val="2"/>
          <c:tx>
            <c:strRef>
              <c:f>Sheet3!$A$153</c:f>
              <c:strCache>
                <c:ptCount val="1"/>
                <c:pt idx="0">
                  <c:v>Ca. 1 gang om året</c:v>
                </c:pt>
              </c:strCache>
            </c:strRef>
          </c:tx>
          <c:spPr>
            <a:effectLst>
              <a:outerShdw blurRad="40000" dist="23000" dir="5400000" rotWithShape="0">
                <a:srgbClr val="FF0000">
                  <a:alpha val="35000"/>
                </a:srgbClr>
              </a:outerShdw>
            </a:effectLst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Sheet3!$B$150:$F$150</c:f>
              <c:strCache>
                <c:ptCount val="5"/>
                <c:pt idx="0">
                  <c:v>Gymnasium e.l. – htx, hf, hh</c:v>
                </c:pt>
                <c:pt idx="1">
                  <c:v>Erhvervsuddannelse</c:v>
                </c:pt>
                <c:pt idx="2">
                  <c:v>Kort videreg. udd.</c:v>
                </c:pt>
                <c:pt idx="3">
                  <c:v>Mellemlang videreg. udd.</c:v>
                </c:pt>
                <c:pt idx="4">
                  <c:v>Lang videreg. udd.</c:v>
                </c:pt>
              </c:strCache>
            </c:strRef>
          </c:cat>
          <c:val>
            <c:numRef>
              <c:f>Sheet3!$B$153:$F$153</c:f>
              <c:numCache>
                <c:formatCode>0.00%</c:formatCode>
                <c:ptCount val="5"/>
                <c:pt idx="0">
                  <c:v>0.53100000000000003</c:v>
                </c:pt>
                <c:pt idx="1">
                  <c:v>0.63600000000000001</c:v>
                </c:pt>
                <c:pt idx="2">
                  <c:v>0.42899999999999999</c:v>
                </c:pt>
                <c:pt idx="3">
                  <c:v>0.23499999999999999</c:v>
                </c:pt>
                <c:pt idx="4">
                  <c:v>0.56899999999999995</c:v>
                </c:pt>
              </c:numCache>
            </c:numRef>
          </c:val>
        </c:ser>
        <c:ser>
          <c:idx val="3"/>
          <c:order val="3"/>
          <c:tx>
            <c:strRef>
              <c:f>Sheet3!$A$154</c:f>
              <c:strCache>
                <c:ptCount val="1"/>
                <c:pt idx="0">
                  <c:v>Ca. 1 gang hvert 1,5 år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Sheet3!$B$150:$F$150</c:f>
              <c:strCache>
                <c:ptCount val="5"/>
                <c:pt idx="0">
                  <c:v>Gymnasium e.l. – htx, hf, hh</c:v>
                </c:pt>
                <c:pt idx="1">
                  <c:v>Erhvervsuddannelse</c:v>
                </c:pt>
                <c:pt idx="2">
                  <c:v>Kort videreg. udd.</c:v>
                </c:pt>
                <c:pt idx="3">
                  <c:v>Mellemlang videreg. udd.</c:v>
                </c:pt>
                <c:pt idx="4">
                  <c:v>Lang videreg. udd.</c:v>
                </c:pt>
              </c:strCache>
            </c:strRef>
          </c:cat>
          <c:val>
            <c:numRef>
              <c:f>Sheet3!$B$154:$F$154</c:f>
              <c:numCache>
                <c:formatCode>0.00%</c:formatCode>
                <c:ptCount val="5"/>
                <c:pt idx="0">
                  <c:v>9.4E-2</c:v>
                </c:pt>
                <c:pt idx="1">
                  <c:v>0.13600000000000001</c:v>
                </c:pt>
                <c:pt idx="2">
                  <c:v>0.214</c:v>
                </c:pt>
                <c:pt idx="3">
                  <c:v>0.14799999999999999</c:v>
                </c:pt>
                <c:pt idx="4">
                  <c:v>0.13200000000000001</c:v>
                </c:pt>
              </c:numCache>
            </c:numRef>
          </c:val>
        </c:ser>
        <c:ser>
          <c:idx val="4"/>
          <c:order val="4"/>
          <c:tx>
            <c:strRef>
              <c:f>Sheet3!$A$155</c:f>
              <c:strCache>
                <c:ptCount val="1"/>
                <c:pt idx="0">
                  <c:v>Hvert andet år eller sjældnere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Sheet3!$B$150:$F$150</c:f>
              <c:strCache>
                <c:ptCount val="5"/>
                <c:pt idx="0">
                  <c:v>Gymnasium e.l. – htx, hf, hh</c:v>
                </c:pt>
                <c:pt idx="1">
                  <c:v>Erhvervsuddannelse</c:v>
                </c:pt>
                <c:pt idx="2">
                  <c:v>Kort videreg. udd.</c:v>
                </c:pt>
                <c:pt idx="3">
                  <c:v>Mellemlang videreg. udd.</c:v>
                </c:pt>
                <c:pt idx="4">
                  <c:v>Lang videreg. udd.</c:v>
                </c:pt>
              </c:strCache>
            </c:strRef>
          </c:cat>
          <c:val>
            <c:numRef>
              <c:f>Sheet3!$B$155:$F$155</c:f>
              <c:numCache>
                <c:formatCode>0.00%</c:formatCode>
                <c:ptCount val="5"/>
                <c:pt idx="0">
                  <c:v>9.4E-2</c:v>
                </c:pt>
                <c:pt idx="1">
                  <c:v>0.22700000000000001</c:v>
                </c:pt>
                <c:pt idx="2">
                  <c:v>0.214</c:v>
                </c:pt>
                <c:pt idx="3">
                  <c:v>0.14799999999999999</c:v>
                </c:pt>
                <c:pt idx="4">
                  <c:v>0.10199999999999999</c:v>
                </c:pt>
              </c:numCache>
            </c:numRef>
          </c:val>
        </c:ser>
        <c:ser>
          <c:idx val="5"/>
          <c:order val="5"/>
          <c:tx>
            <c:strRef>
              <c:f>Sheet3!$A$156</c:f>
              <c:strCache>
                <c:ptCount val="1"/>
                <c:pt idx="0">
                  <c:v>Aldrig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Sheet3!$B$150:$F$150</c:f>
              <c:strCache>
                <c:ptCount val="5"/>
                <c:pt idx="0">
                  <c:v>Gymnasium e.l. – htx, hf, hh</c:v>
                </c:pt>
                <c:pt idx="1">
                  <c:v>Erhvervsuddannelse</c:v>
                </c:pt>
                <c:pt idx="2">
                  <c:v>Kort videreg. udd.</c:v>
                </c:pt>
                <c:pt idx="3">
                  <c:v>Mellemlang videreg. udd.</c:v>
                </c:pt>
                <c:pt idx="4">
                  <c:v>Lang videreg. udd.</c:v>
                </c:pt>
              </c:strCache>
            </c:strRef>
          </c:cat>
          <c:val>
            <c:numRef>
              <c:f>Sheet3!$B$156:$F$156</c:f>
              <c:numCache>
                <c:formatCode>0.00%</c:formatCode>
                <c:ptCount val="5"/>
                <c:pt idx="0">
                  <c:v>9.4E-2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3.5999999999999997E-2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037440"/>
        <c:axId val="89063808"/>
      </c:barChart>
      <c:catAx>
        <c:axId val="89037440"/>
        <c:scaling>
          <c:orientation val="minMax"/>
        </c:scaling>
        <c:delete val="0"/>
        <c:axPos val="b"/>
        <c:majorTickMark val="out"/>
        <c:minorTickMark val="none"/>
        <c:tickLblPos val="nextTo"/>
        <c:crossAx val="89063808"/>
        <c:crosses val="autoZero"/>
        <c:auto val="1"/>
        <c:lblAlgn val="ctr"/>
        <c:lblOffset val="100"/>
        <c:noMultiLvlLbl val="0"/>
      </c:catAx>
      <c:valAx>
        <c:axId val="89063808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baseline="0"/>
            </a:pPr>
            <a:endParaRPr lang="da-DK"/>
          </a:p>
        </c:txPr>
        <c:crossAx val="890374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93463941682558"/>
          <c:y val="3.7948973957506044E-2"/>
          <c:w val="0.31922493013358016"/>
          <c:h val="0.41689713857813882"/>
        </c:manualLayout>
      </c:layout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2204903981288749E-2"/>
          <c:y val="4.5301963828340765E-2"/>
          <c:w val="0.5790719363844935"/>
          <c:h val="0.5883674560448669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Sheet3!$A$295</c:f>
              <c:strCache>
                <c:ptCount val="1"/>
                <c:pt idx="0">
                  <c:v>Ca. 3 gange om året eller mere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Sheet3!$B$294:$G$294</c:f>
              <c:strCache>
                <c:ptCount val="6"/>
                <c:pt idx="0">
                  <c:v>Folkeskole/grundskole</c:v>
                </c:pt>
                <c:pt idx="1">
                  <c:v>Gymnasium e.l. – htx, hf, hh</c:v>
                </c:pt>
                <c:pt idx="2">
                  <c:v>Erhvervsudd.</c:v>
                </c:pt>
                <c:pt idx="3">
                  <c:v>Kort videreg. udd.</c:v>
                </c:pt>
                <c:pt idx="4">
                  <c:v>Mellemlang videreg. udd.</c:v>
                </c:pt>
                <c:pt idx="5">
                  <c:v>Lang videreg. udd.</c:v>
                </c:pt>
              </c:strCache>
            </c:strRef>
          </c:cat>
          <c:val>
            <c:numRef>
              <c:f>Sheet3!$B$295:$G$295</c:f>
              <c:numCache>
                <c:formatCode>0.00%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1.7000000000000001E-2</c:v>
                </c:pt>
                <c:pt idx="5">
                  <c:v>7.9000000000000001E-2</c:v>
                </c:pt>
              </c:numCache>
            </c:numRef>
          </c:val>
        </c:ser>
        <c:ser>
          <c:idx val="1"/>
          <c:order val="1"/>
          <c:tx>
            <c:strRef>
              <c:f>Sheet3!$A$296</c:f>
              <c:strCache>
                <c:ptCount val="1"/>
                <c:pt idx="0">
                  <c:v>Ca. 1 gang hvert halve år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Sheet3!$B$294:$G$294</c:f>
              <c:strCache>
                <c:ptCount val="6"/>
                <c:pt idx="0">
                  <c:v>Folkeskole/grundskole</c:v>
                </c:pt>
                <c:pt idx="1">
                  <c:v>Gymnasium e.l. – htx, hf, hh</c:v>
                </c:pt>
                <c:pt idx="2">
                  <c:v>Erhvervsudd.</c:v>
                </c:pt>
                <c:pt idx="3">
                  <c:v>Kort videreg. udd.</c:v>
                </c:pt>
                <c:pt idx="4">
                  <c:v>Mellemlang videreg. udd.</c:v>
                </c:pt>
                <c:pt idx="5">
                  <c:v>Lang videreg. udd.</c:v>
                </c:pt>
              </c:strCache>
            </c:strRef>
          </c:cat>
          <c:val>
            <c:numRef>
              <c:f>Sheet3!$B$296:$G$296</c:f>
              <c:numCache>
                <c:formatCode>0.00%</c:formatCode>
                <c:ptCount val="6"/>
                <c:pt idx="0">
                  <c:v>0</c:v>
                </c:pt>
                <c:pt idx="1">
                  <c:v>0.24399999999999999</c:v>
                </c:pt>
                <c:pt idx="2">
                  <c:v>0.23400000000000001</c:v>
                </c:pt>
                <c:pt idx="3">
                  <c:v>0.30199999999999999</c:v>
                </c:pt>
                <c:pt idx="4">
                  <c:v>0.253</c:v>
                </c:pt>
                <c:pt idx="5">
                  <c:v>5.2999999999999999E-2</c:v>
                </c:pt>
              </c:numCache>
            </c:numRef>
          </c:val>
        </c:ser>
        <c:ser>
          <c:idx val="2"/>
          <c:order val="2"/>
          <c:tx>
            <c:strRef>
              <c:f>Sheet3!$A$297</c:f>
              <c:strCache>
                <c:ptCount val="1"/>
                <c:pt idx="0">
                  <c:v>Ca. 1 gang om året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Sheet3!$B$294:$G$294</c:f>
              <c:strCache>
                <c:ptCount val="6"/>
                <c:pt idx="0">
                  <c:v>Folkeskole/grundskole</c:v>
                </c:pt>
                <c:pt idx="1">
                  <c:v>Gymnasium e.l. – htx, hf, hh</c:v>
                </c:pt>
                <c:pt idx="2">
                  <c:v>Erhvervsudd.</c:v>
                </c:pt>
                <c:pt idx="3">
                  <c:v>Kort videreg. udd.</c:v>
                </c:pt>
                <c:pt idx="4">
                  <c:v>Mellemlang videreg. udd.</c:v>
                </c:pt>
                <c:pt idx="5">
                  <c:v>Lang videreg. udd.</c:v>
                </c:pt>
              </c:strCache>
            </c:strRef>
          </c:cat>
          <c:val>
            <c:numRef>
              <c:f>Sheet3!$B$297:$G$297</c:f>
              <c:numCache>
                <c:formatCode>0.00%</c:formatCode>
                <c:ptCount val="6"/>
                <c:pt idx="0">
                  <c:v>0.53800000000000003</c:v>
                </c:pt>
                <c:pt idx="1">
                  <c:v>0.28899999999999998</c:v>
                </c:pt>
                <c:pt idx="2">
                  <c:v>0.41399999999999998</c:v>
                </c:pt>
                <c:pt idx="3">
                  <c:v>0.27</c:v>
                </c:pt>
                <c:pt idx="4">
                  <c:v>0.55700000000000005</c:v>
                </c:pt>
                <c:pt idx="5">
                  <c:v>0.65800000000000003</c:v>
                </c:pt>
              </c:numCache>
            </c:numRef>
          </c:val>
        </c:ser>
        <c:ser>
          <c:idx val="3"/>
          <c:order val="3"/>
          <c:tx>
            <c:strRef>
              <c:f>Sheet3!$A$298</c:f>
              <c:strCache>
                <c:ptCount val="1"/>
                <c:pt idx="0">
                  <c:v>Ca. 1 gang hvert 1,5 år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Sheet3!$B$294:$G$294</c:f>
              <c:strCache>
                <c:ptCount val="6"/>
                <c:pt idx="0">
                  <c:v>Folkeskole/grundskole</c:v>
                </c:pt>
                <c:pt idx="1">
                  <c:v>Gymnasium e.l. – htx, hf, hh</c:v>
                </c:pt>
                <c:pt idx="2">
                  <c:v>Erhvervsudd.</c:v>
                </c:pt>
                <c:pt idx="3">
                  <c:v>Kort videreg. udd.</c:v>
                </c:pt>
                <c:pt idx="4">
                  <c:v>Mellemlang videreg. udd.</c:v>
                </c:pt>
                <c:pt idx="5">
                  <c:v>Lang videreg. udd.</c:v>
                </c:pt>
              </c:strCache>
            </c:strRef>
          </c:cat>
          <c:val>
            <c:numRef>
              <c:f>Sheet3!$B$298:$G$298</c:f>
              <c:numCache>
                <c:formatCode>0.00%</c:formatCode>
                <c:ptCount val="6"/>
                <c:pt idx="0">
                  <c:v>0.115</c:v>
                </c:pt>
                <c:pt idx="1">
                  <c:v>0.13300000000000001</c:v>
                </c:pt>
                <c:pt idx="2">
                  <c:v>0.17100000000000001</c:v>
                </c:pt>
                <c:pt idx="3">
                  <c:v>0.222</c:v>
                </c:pt>
                <c:pt idx="4">
                  <c:v>6.3E-2</c:v>
                </c:pt>
                <c:pt idx="5">
                  <c:v>7.9000000000000001E-2</c:v>
                </c:pt>
              </c:numCache>
            </c:numRef>
          </c:val>
        </c:ser>
        <c:ser>
          <c:idx val="4"/>
          <c:order val="4"/>
          <c:tx>
            <c:strRef>
              <c:f>Sheet3!$A$299</c:f>
              <c:strCache>
                <c:ptCount val="1"/>
                <c:pt idx="0">
                  <c:v>Hvert andet år eller sjældnere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Sheet3!$B$294:$G$294</c:f>
              <c:strCache>
                <c:ptCount val="6"/>
                <c:pt idx="0">
                  <c:v>Folkeskole/grundskole</c:v>
                </c:pt>
                <c:pt idx="1">
                  <c:v>Gymnasium e.l. – htx, hf, hh</c:v>
                </c:pt>
                <c:pt idx="2">
                  <c:v>Erhvervsudd.</c:v>
                </c:pt>
                <c:pt idx="3">
                  <c:v>Kort videreg. udd.</c:v>
                </c:pt>
                <c:pt idx="4">
                  <c:v>Mellemlang videreg. udd.</c:v>
                </c:pt>
                <c:pt idx="5">
                  <c:v>Lang videreg. udd.</c:v>
                </c:pt>
              </c:strCache>
            </c:strRef>
          </c:cat>
          <c:val>
            <c:numRef>
              <c:f>Sheet3!$B$299:$G$299</c:f>
              <c:numCache>
                <c:formatCode>0.00%</c:formatCode>
                <c:ptCount val="6"/>
                <c:pt idx="0">
                  <c:v>0.34599999999999997</c:v>
                </c:pt>
                <c:pt idx="1">
                  <c:v>0.26700000000000002</c:v>
                </c:pt>
                <c:pt idx="2">
                  <c:v>0.126</c:v>
                </c:pt>
                <c:pt idx="3">
                  <c:v>0.159</c:v>
                </c:pt>
                <c:pt idx="4">
                  <c:v>0.109</c:v>
                </c:pt>
                <c:pt idx="5">
                  <c:v>5.2999999999999999E-2</c:v>
                </c:pt>
              </c:numCache>
            </c:numRef>
          </c:val>
        </c:ser>
        <c:ser>
          <c:idx val="5"/>
          <c:order val="5"/>
          <c:tx>
            <c:strRef>
              <c:f>Sheet3!$A$300</c:f>
              <c:strCache>
                <c:ptCount val="1"/>
                <c:pt idx="0">
                  <c:v>Aldrig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Sheet3!$B$294:$G$294</c:f>
              <c:strCache>
                <c:ptCount val="6"/>
                <c:pt idx="0">
                  <c:v>Folkeskole/grundskole</c:v>
                </c:pt>
                <c:pt idx="1">
                  <c:v>Gymnasium e.l. – htx, hf, hh</c:v>
                </c:pt>
                <c:pt idx="2">
                  <c:v>Erhvervsudd.</c:v>
                </c:pt>
                <c:pt idx="3">
                  <c:v>Kort videreg. udd.</c:v>
                </c:pt>
                <c:pt idx="4">
                  <c:v>Mellemlang videreg. udd.</c:v>
                </c:pt>
                <c:pt idx="5">
                  <c:v>Lang videreg. udd.</c:v>
                </c:pt>
              </c:strCache>
            </c:strRef>
          </c:cat>
          <c:val>
            <c:numRef>
              <c:f>Sheet3!$B$300:$G$300</c:f>
              <c:numCache>
                <c:formatCode>0.00%</c:formatCode>
                <c:ptCount val="6"/>
                <c:pt idx="0">
                  <c:v>0</c:v>
                </c:pt>
                <c:pt idx="1">
                  <c:v>6.7000000000000004E-2</c:v>
                </c:pt>
                <c:pt idx="2">
                  <c:v>5.3999999999999999E-2</c:v>
                </c:pt>
                <c:pt idx="3">
                  <c:v>4.8000000000000001E-2</c:v>
                </c:pt>
                <c:pt idx="4">
                  <c:v>0</c:v>
                </c:pt>
                <c:pt idx="5">
                  <c:v>7.9000000000000001E-2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143168"/>
        <c:axId val="89144704"/>
      </c:barChart>
      <c:catAx>
        <c:axId val="89143168"/>
        <c:scaling>
          <c:orientation val="minMax"/>
        </c:scaling>
        <c:delete val="0"/>
        <c:axPos val="b"/>
        <c:majorTickMark val="out"/>
        <c:minorTickMark val="none"/>
        <c:tickLblPos val="nextTo"/>
        <c:crossAx val="89144704"/>
        <c:crosses val="autoZero"/>
        <c:auto val="1"/>
        <c:lblAlgn val="ctr"/>
        <c:lblOffset val="100"/>
        <c:noMultiLvlLbl val="0"/>
      </c:catAx>
      <c:valAx>
        <c:axId val="89144704"/>
        <c:scaling>
          <c:orientation val="minMax"/>
          <c:max val="1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891431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046400449943763"/>
          <c:y val="3.7948973957506044E-2"/>
          <c:w val="0.33810742407199101"/>
          <c:h val="0.41689713857813882"/>
        </c:manualLayout>
      </c:layout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2204903981288749E-2"/>
          <c:y val="4.2660978616865977E-2"/>
          <c:w val="0.58815242988286009"/>
          <c:h val="0.565997564425484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Sheet3!$A$350</c:f>
              <c:strCache>
                <c:ptCount val="1"/>
                <c:pt idx="0">
                  <c:v>Ca. 3 gange om året eller mere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Sheet3!$B$349:$G$349</c:f>
              <c:strCache>
                <c:ptCount val="6"/>
                <c:pt idx="0">
                  <c:v>Folkeskole/grundskole</c:v>
                </c:pt>
                <c:pt idx="1">
                  <c:v>Gymnasium e.l. – htx, hf, hh</c:v>
                </c:pt>
                <c:pt idx="2">
                  <c:v>Erhvervsudd.</c:v>
                </c:pt>
                <c:pt idx="3">
                  <c:v>Kort videreg. udd.</c:v>
                </c:pt>
                <c:pt idx="4">
                  <c:v>Mellemlang videreg. udd.</c:v>
                </c:pt>
                <c:pt idx="5">
                  <c:v>Lang videreg. udd.</c:v>
                </c:pt>
              </c:strCache>
            </c:strRef>
          </c:cat>
          <c:val>
            <c:numRef>
              <c:f>Sheet3!$B$350:$G$350</c:f>
              <c:numCache>
                <c:formatCode>0.00%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0.15</c:v>
                </c:pt>
                <c:pt idx="4">
                  <c:v>0</c:v>
                </c:pt>
                <c:pt idx="5">
                  <c:v>3.4000000000000002E-2</c:v>
                </c:pt>
              </c:numCache>
            </c:numRef>
          </c:val>
        </c:ser>
        <c:ser>
          <c:idx val="1"/>
          <c:order val="1"/>
          <c:tx>
            <c:strRef>
              <c:f>Sheet3!$A$351</c:f>
              <c:strCache>
                <c:ptCount val="1"/>
                <c:pt idx="0">
                  <c:v>Ca. 1 gang hvert halve år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Sheet3!$B$349:$G$349</c:f>
              <c:strCache>
                <c:ptCount val="6"/>
                <c:pt idx="0">
                  <c:v>Folkeskole/grundskole</c:v>
                </c:pt>
                <c:pt idx="1">
                  <c:v>Gymnasium e.l. – htx, hf, hh</c:v>
                </c:pt>
                <c:pt idx="2">
                  <c:v>Erhvervsudd.</c:v>
                </c:pt>
                <c:pt idx="3">
                  <c:v>Kort videreg. udd.</c:v>
                </c:pt>
                <c:pt idx="4">
                  <c:v>Mellemlang videreg. udd.</c:v>
                </c:pt>
                <c:pt idx="5">
                  <c:v>Lang videreg. udd.</c:v>
                </c:pt>
              </c:strCache>
            </c:strRef>
          </c:cat>
          <c:val>
            <c:numRef>
              <c:f>Sheet3!$B$351:$G$351</c:f>
              <c:numCache>
                <c:formatCode>0.00%</c:formatCode>
                <c:ptCount val="6"/>
                <c:pt idx="0">
                  <c:v>0.27700000000000002</c:v>
                </c:pt>
                <c:pt idx="1">
                  <c:v>0.625</c:v>
                </c:pt>
                <c:pt idx="2">
                  <c:v>0.19700000000000001</c:v>
                </c:pt>
                <c:pt idx="3">
                  <c:v>0</c:v>
                </c:pt>
                <c:pt idx="4">
                  <c:v>0.222</c:v>
                </c:pt>
                <c:pt idx="5">
                  <c:v>0.13800000000000001</c:v>
                </c:pt>
              </c:numCache>
            </c:numRef>
          </c:val>
        </c:ser>
        <c:ser>
          <c:idx val="2"/>
          <c:order val="2"/>
          <c:tx>
            <c:strRef>
              <c:f>Sheet3!$A$352</c:f>
              <c:strCache>
                <c:ptCount val="1"/>
                <c:pt idx="0">
                  <c:v>Ca. 1 gang om året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Sheet3!$B$349:$G$349</c:f>
              <c:strCache>
                <c:ptCount val="6"/>
                <c:pt idx="0">
                  <c:v>Folkeskole/grundskole</c:v>
                </c:pt>
                <c:pt idx="1">
                  <c:v>Gymnasium e.l. – htx, hf, hh</c:v>
                </c:pt>
                <c:pt idx="2">
                  <c:v>Erhvervsudd.</c:v>
                </c:pt>
                <c:pt idx="3">
                  <c:v>Kort videreg. udd.</c:v>
                </c:pt>
                <c:pt idx="4">
                  <c:v>Mellemlang videreg. udd.</c:v>
                </c:pt>
                <c:pt idx="5">
                  <c:v>Lang videreg. udd.</c:v>
                </c:pt>
              </c:strCache>
            </c:strRef>
          </c:cat>
          <c:val>
            <c:numRef>
              <c:f>Sheet3!$B$352:$G$352</c:f>
              <c:numCache>
                <c:formatCode>0.00%</c:formatCode>
                <c:ptCount val="6"/>
                <c:pt idx="0">
                  <c:v>0.246</c:v>
                </c:pt>
                <c:pt idx="1">
                  <c:v>0.25</c:v>
                </c:pt>
                <c:pt idx="2">
                  <c:v>0.54300000000000004</c:v>
                </c:pt>
                <c:pt idx="3">
                  <c:v>0.45</c:v>
                </c:pt>
                <c:pt idx="4">
                  <c:v>0.45600000000000002</c:v>
                </c:pt>
                <c:pt idx="5">
                  <c:v>0.60899999999999999</c:v>
                </c:pt>
              </c:numCache>
            </c:numRef>
          </c:val>
        </c:ser>
        <c:ser>
          <c:idx val="3"/>
          <c:order val="3"/>
          <c:tx>
            <c:strRef>
              <c:f>Sheet3!$A$353</c:f>
              <c:strCache>
                <c:ptCount val="1"/>
                <c:pt idx="0">
                  <c:v>Ca. 1 gang hvert 1,5 år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Sheet3!$B$349:$G$349</c:f>
              <c:strCache>
                <c:ptCount val="6"/>
                <c:pt idx="0">
                  <c:v>Folkeskole/grundskole</c:v>
                </c:pt>
                <c:pt idx="1">
                  <c:v>Gymnasium e.l. – htx, hf, hh</c:v>
                </c:pt>
                <c:pt idx="2">
                  <c:v>Erhvervsudd.</c:v>
                </c:pt>
                <c:pt idx="3">
                  <c:v>Kort videreg. udd.</c:v>
                </c:pt>
                <c:pt idx="4">
                  <c:v>Mellemlang videreg. udd.</c:v>
                </c:pt>
                <c:pt idx="5">
                  <c:v>Lang videreg. udd.</c:v>
                </c:pt>
              </c:strCache>
            </c:strRef>
          </c:cat>
          <c:val>
            <c:numRef>
              <c:f>Sheet3!$B$353:$G$353</c:f>
              <c:numCache>
                <c:formatCode>0.00%</c:formatCode>
                <c:ptCount val="6"/>
                <c:pt idx="0">
                  <c:v>0.23100000000000001</c:v>
                </c:pt>
                <c:pt idx="1">
                  <c:v>0</c:v>
                </c:pt>
                <c:pt idx="2">
                  <c:v>9.1999999999999998E-2</c:v>
                </c:pt>
                <c:pt idx="3">
                  <c:v>0.15</c:v>
                </c:pt>
                <c:pt idx="4">
                  <c:v>0.189</c:v>
                </c:pt>
                <c:pt idx="5">
                  <c:v>5.7000000000000002E-2</c:v>
                </c:pt>
              </c:numCache>
            </c:numRef>
          </c:val>
        </c:ser>
        <c:ser>
          <c:idx val="4"/>
          <c:order val="4"/>
          <c:tx>
            <c:strRef>
              <c:f>Sheet3!$A$354</c:f>
              <c:strCache>
                <c:ptCount val="1"/>
                <c:pt idx="0">
                  <c:v>Hvert andet år eller sjældnere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Sheet3!$B$349:$G$349</c:f>
              <c:strCache>
                <c:ptCount val="6"/>
                <c:pt idx="0">
                  <c:v>Folkeskole/grundskole</c:v>
                </c:pt>
                <c:pt idx="1">
                  <c:v>Gymnasium e.l. – htx, hf, hh</c:v>
                </c:pt>
                <c:pt idx="2">
                  <c:v>Erhvervsudd.</c:v>
                </c:pt>
                <c:pt idx="3">
                  <c:v>Kort videreg. udd.</c:v>
                </c:pt>
                <c:pt idx="4">
                  <c:v>Mellemlang videreg. udd.</c:v>
                </c:pt>
                <c:pt idx="5">
                  <c:v>Lang videreg. udd.</c:v>
                </c:pt>
              </c:strCache>
            </c:strRef>
          </c:cat>
          <c:val>
            <c:numRef>
              <c:f>Sheet3!$B$354:$G$354</c:f>
              <c:numCache>
                <c:formatCode>0.00%</c:formatCode>
                <c:ptCount val="6"/>
                <c:pt idx="0">
                  <c:v>0.154</c:v>
                </c:pt>
                <c:pt idx="1">
                  <c:v>0.125</c:v>
                </c:pt>
                <c:pt idx="2">
                  <c:v>0.16800000000000001</c:v>
                </c:pt>
                <c:pt idx="3">
                  <c:v>0.1</c:v>
                </c:pt>
                <c:pt idx="4">
                  <c:v>0.13300000000000001</c:v>
                </c:pt>
                <c:pt idx="5">
                  <c:v>9.1999999999999998E-2</c:v>
                </c:pt>
              </c:numCache>
            </c:numRef>
          </c:val>
        </c:ser>
        <c:ser>
          <c:idx val="5"/>
          <c:order val="5"/>
          <c:tx>
            <c:strRef>
              <c:f>Sheet3!$A$355</c:f>
              <c:strCache>
                <c:ptCount val="1"/>
                <c:pt idx="0">
                  <c:v>Aldrig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Sheet3!$B$349:$G$349</c:f>
              <c:strCache>
                <c:ptCount val="6"/>
                <c:pt idx="0">
                  <c:v>Folkeskole/grundskole</c:v>
                </c:pt>
                <c:pt idx="1">
                  <c:v>Gymnasium e.l. – htx, hf, hh</c:v>
                </c:pt>
                <c:pt idx="2">
                  <c:v>Erhvervsudd.</c:v>
                </c:pt>
                <c:pt idx="3">
                  <c:v>Kort videreg. udd.</c:v>
                </c:pt>
                <c:pt idx="4">
                  <c:v>Mellemlang videreg. udd.</c:v>
                </c:pt>
                <c:pt idx="5">
                  <c:v>Lang videreg. udd.</c:v>
                </c:pt>
              </c:strCache>
            </c:strRef>
          </c:cat>
          <c:val>
            <c:numRef>
              <c:f>Sheet3!$B$355:$G$355</c:f>
              <c:numCache>
                <c:formatCode>0.00%</c:formatCode>
                <c:ptCount val="6"/>
                <c:pt idx="0">
                  <c:v>9.1999999999999998E-2</c:v>
                </c:pt>
                <c:pt idx="1">
                  <c:v>0</c:v>
                </c:pt>
                <c:pt idx="2">
                  <c:v>0</c:v>
                </c:pt>
                <c:pt idx="3">
                  <c:v>0.15</c:v>
                </c:pt>
                <c:pt idx="4">
                  <c:v>0</c:v>
                </c:pt>
                <c:pt idx="5">
                  <c:v>6.9000000000000006E-2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633920"/>
        <c:axId val="89635456"/>
      </c:barChart>
      <c:catAx>
        <c:axId val="89633920"/>
        <c:scaling>
          <c:orientation val="minMax"/>
        </c:scaling>
        <c:delete val="0"/>
        <c:axPos val="b"/>
        <c:majorTickMark val="out"/>
        <c:minorTickMark val="none"/>
        <c:tickLblPos val="nextTo"/>
        <c:crossAx val="89635456"/>
        <c:crosses val="autoZero"/>
        <c:auto val="1"/>
        <c:lblAlgn val="ctr"/>
        <c:lblOffset val="100"/>
        <c:noMultiLvlLbl val="0"/>
      </c:catAx>
      <c:valAx>
        <c:axId val="89635456"/>
        <c:scaling>
          <c:orientation val="minMax"/>
          <c:max val="1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89633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044102312422748"/>
          <c:y val="3.4106514783634752E-2"/>
          <c:w val="0.33810742407199101"/>
          <c:h val="0.41689713857813882"/>
        </c:manualLayout>
      </c:layout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1600292595466075E-2"/>
          <c:y val="4.2660978616865977E-2"/>
          <c:w val="0.58856127947242931"/>
          <c:h val="0.8141816999099896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Sheet3!$A$4:$E$4</c:f>
              <c:strCache>
                <c:ptCount val="1"/>
                <c:pt idx="0">
                  <c:v>Ca. 3 gange om året eller mere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Sheet3!$F$3:$J$3</c:f>
              <c:strCache>
                <c:ptCount val="5"/>
                <c:pt idx="0">
                  <c:v>Region Hovedstaden</c:v>
                </c:pt>
                <c:pt idx="1">
                  <c:v>Region Sjælland</c:v>
                </c:pt>
                <c:pt idx="2">
                  <c:v>Region Syddanmark</c:v>
                </c:pt>
                <c:pt idx="3">
                  <c:v>Region Midtjylland</c:v>
                </c:pt>
                <c:pt idx="4">
                  <c:v>Region Nordjylland</c:v>
                </c:pt>
              </c:strCache>
            </c:strRef>
          </c:cat>
          <c:val>
            <c:numRef>
              <c:f>Sheet3!$F$4:$J$4</c:f>
              <c:numCache>
                <c:formatCode>0.00%</c:formatCode>
                <c:ptCount val="5"/>
                <c:pt idx="0">
                  <c:v>1.4999999999999999E-2</c:v>
                </c:pt>
                <c:pt idx="1">
                  <c:v>0</c:v>
                </c:pt>
                <c:pt idx="2">
                  <c:v>0</c:v>
                </c:pt>
                <c:pt idx="3">
                  <c:v>2.5000000000000001E-2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Sheet3!$A$5:$E$5</c:f>
              <c:strCache>
                <c:ptCount val="1"/>
                <c:pt idx="0">
                  <c:v>Ca. 1 gang hvert halve år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Sheet3!$F$3:$J$3</c:f>
              <c:strCache>
                <c:ptCount val="5"/>
                <c:pt idx="0">
                  <c:v>Region Hovedstaden</c:v>
                </c:pt>
                <c:pt idx="1">
                  <c:v>Region Sjælland</c:v>
                </c:pt>
                <c:pt idx="2">
                  <c:v>Region Syddanmark</c:v>
                </c:pt>
                <c:pt idx="3">
                  <c:v>Region Midtjylland</c:v>
                </c:pt>
                <c:pt idx="4">
                  <c:v>Region Nordjylland</c:v>
                </c:pt>
              </c:strCache>
            </c:strRef>
          </c:cat>
          <c:val>
            <c:numRef>
              <c:f>Sheet3!$F$5:$J$5</c:f>
              <c:numCache>
                <c:formatCode>0.00%</c:formatCode>
                <c:ptCount val="5"/>
                <c:pt idx="0">
                  <c:v>0.20899999999999999</c:v>
                </c:pt>
                <c:pt idx="1">
                  <c:v>0.245</c:v>
                </c:pt>
                <c:pt idx="2">
                  <c:v>0.20599999999999999</c:v>
                </c:pt>
                <c:pt idx="3">
                  <c:v>0.22</c:v>
                </c:pt>
                <c:pt idx="4">
                  <c:v>0.34799999999999998</c:v>
                </c:pt>
              </c:numCache>
            </c:numRef>
          </c:val>
        </c:ser>
        <c:ser>
          <c:idx val="2"/>
          <c:order val="2"/>
          <c:tx>
            <c:strRef>
              <c:f>Sheet3!$A$6:$E$6</c:f>
              <c:strCache>
                <c:ptCount val="1"/>
                <c:pt idx="0">
                  <c:v>Ca. 1 gang om året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Sheet3!$F$3:$J$3</c:f>
              <c:strCache>
                <c:ptCount val="5"/>
                <c:pt idx="0">
                  <c:v>Region Hovedstaden</c:v>
                </c:pt>
                <c:pt idx="1">
                  <c:v>Region Sjælland</c:v>
                </c:pt>
                <c:pt idx="2">
                  <c:v>Region Syddanmark</c:v>
                </c:pt>
                <c:pt idx="3">
                  <c:v>Region Midtjylland</c:v>
                </c:pt>
                <c:pt idx="4">
                  <c:v>Region Nordjylland</c:v>
                </c:pt>
              </c:strCache>
            </c:strRef>
          </c:cat>
          <c:val>
            <c:numRef>
              <c:f>Sheet3!$F$6:$J$6</c:f>
              <c:numCache>
                <c:formatCode>0.00%</c:formatCode>
                <c:ptCount val="5"/>
                <c:pt idx="0">
                  <c:v>0.52200000000000002</c:v>
                </c:pt>
                <c:pt idx="1">
                  <c:v>0.46899999999999997</c:v>
                </c:pt>
                <c:pt idx="2">
                  <c:v>0.47599999999999998</c:v>
                </c:pt>
                <c:pt idx="3">
                  <c:v>0.39800000000000002</c:v>
                </c:pt>
                <c:pt idx="4">
                  <c:v>0.318</c:v>
                </c:pt>
              </c:numCache>
            </c:numRef>
          </c:val>
        </c:ser>
        <c:ser>
          <c:idx val="3"/>
          <c:order val="3"/>
          <c:tx>
            <c:strRef>
              <c:f>Sheet3!$A$7:$E$7</c:f>
              <c:strCache>
                <c:ptCount val="1"/>
                <c:pt idx="0">
                  <c:v>Ca. 1 gang hvert 1,5 år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Sheet3!$F$3:$J$3</c:f>
              <c:strCache>
                <c:ptCount val="5"/>
                <c:pt idx="0">
                  <c:v>Region Hovedstaden</c:v>
                </c:pt>
                <c:pt idx="1">
                  <c:v>Region Sjælland</c:v>
                </c:pt>
                <c:pt idx="2">
                  <c:v>Region Syddanmark</c:v>
                </c:pt>
                <c:pt idx="3">
                  <c:v>Region Midtjylland</c:v>
                </c:pt>
                <c:pt idx="4">
                  <c:v>Region Nordjylland</c:v>
                </c:pt>
              </c:strCache>
            </c:strRef>
          </c:cat>
          <c:val>
            <c:numRef>
              <c:f>Sheet3!$F$7:$J$7</c:f>
              <c:numCache>
                <c:formatCode>0.00%</c:formatCode>
                <c:ptCount val="5"/>
                <c:pt idx="0">
                  <c:v>0.13900000000000001</c:v>
                </c:pt>
                <c:pt idx="1">
                  <c:v>4.1000000000000002E-2</c:v>
                </c:pt>
                <c:pt idx="2">
                  <c:v>0.14299999999999999</c:v>
                </c:pt>
                <c:pt idx="3">
                  <c:v>0.11899999999999999</c:v>
                </c:pt>
                <c:pt idx="4">
                  <c:v>0.13600000000000001</c:v>
                </c:pt>
              </c:numCache>
            </c:numRef>
          </c:val>
        </c:ser>
        <c:ser>
          <c:idx val="4"/>
          <c:order val="4"/>
          <c:tx>
            <c:strRef>
              <c:f>Sheet3!$A$8:$E$8</c:f>
              <c:strCache>
                <c:ptCount val="1"/>
                <c:pt idx="0">
                  <c:v>Hvert andet år eller sjældnere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Sheet3!$F$3:$J$3</c:f>
              <c:strCache>
                <c:ptCount val="5"/>
                <c:pt idx="0">
                  <c:v>Region Hovedstaden</c:v>
                </c:pt>
                <c:pt idx="1">
                  <c:v>Region Sjælland</c:v>
                </c:pt>
                <c:pt idx="2">
                  <c:v>Region Syddanmark</c:v>
                </c:pt>
                <c:pt idx="3">
                  <c:v>Region Midtjylland</c:v>
                </c:pt>
                <c:pt idx="4">
                  <c:v>Region Nordjylland</c:v>
                </c:pt>
              </c:strCache>
            </c:strRef>
          </c:cat>
          <c:val>
            <c:numRef>
              <c:f>Sheet3!$F$8:$J$8</c:f>
              <c:numCache>
                <c:formatCode>0.00%</c:formatCode>
                <c:ptCount val="5"/>
                <c:pt idx="0">
                  <c:v>0.1</c:v>
                </c:pt>
                <c:pt idx="1">
                  <c:v>0.184</c:v>
                </c:pt>
                <c:pt idx="2">
                  <c:v>0.127</c:v>
                </c:pt>
                <c:pt idx="3">
                  <c:v>0.21199999999999999</c:v>
                </c:pt>
                <c:pt idx="4">
                  <c:v>0.152</c:v>
                </c:pt>
              </c:numCache>
            </c:numRef>
          </c:val>
        </c:ser>
        <c:ser>
          <c:idx val="5"/>
          <c:order val="5"/>
          <c:tx>
            <c:strRef>
              <c:f>Sheet3!$A$9:$E$9</c:f>
              <c:strCache>
                <c:ptCount val="1"/>
                <c:pt idx="0">
                  <c:v>Aldrig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Sheet3!$F$3:$J$3</c:f>
              <c:strCache>
                <c:ptCount val="5"/>
                <c:pt idx="0">
                  <c:v>Region Hovedstaden</c:v>
                </c:pt>
                <c:pt idx="1">
                  <c:v>Region Sjælland</c:v>
                </c:pt>
                <c:pt idx="2">
                  <c:v>Region Syddanmark</c:v>
                </c:pt>
                <c:pt idx="3">
                  <c:v>Region Midtjylland</c:v>
                </c:pt>
                <c:pt idx="4">
                  <c:v>Region Nordjylland</c:v>
                </c:pt>
              </c:strCache>
            </c:strRef>
          </c:cat>
          <c:val>
            <c:numRef>
              <c:f>Sheet3!$F$9:$J$9</c:f>
              <c:numCache>
                <c:formatCode>0.00%</c:formatCode>
                <c:ptCount val="5"/>
                <c:pt idx="0">
                  <c:v>1.4999999999999999E-2</c:v>
                </c:pt>
                <c:pt idx="1">
                  <c:v>6.0999999999999999E-2</c:v>
                </c:pt>
                <c:pt idx="2">
                  <c:v>4.8000000000000001E-2</c:v>
                </c:pt>
                <c:pt idx="3">
                  <c:v>2.5000000000000001E-2</c:v>
                </c:pt>
                <c:pt idx="4">
                  <c:v>4.4999999999999998E-2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391488"/>
        <c:axId val="89393024"/>
      </c:barChart>
      <c:catAx>
        <c:axId val="89391488"/>
        <c:scaling>
          <c:orientation val="minMax"/>
        </c:scaling>
        <c:delete val="0"/>
        <c:axPos val="b"/>
        <c:majorTickMark val="out"/>
        <c:minorTickMark val="none"/>
        <c:tickLblPos val="nextTo"/>
        <c:crossAx val="89393024"/>
        <c:crosses val="autoZero"/>
        <c:auto val="1"/>
        <c:lblAlgn val="ctr"/>
        <c:lblOffset val="100"/>
        <c:noMultiLvlLbl val="0"/>
      </c:catAx>
      <c:valAx>
        <c:axId val="89393024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89391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674910944063881"/>
          <c:y val="4.1791433131377308E-2"/>
          <c:w val="0.31192777179623554"/>
          <c:h val="0.41689713857813882"/>
        </c:manualLayout>
      </c:layout>
      <c:overlay val="0"/>
    </c:legend>
    <c:plotVisOnly val="1"/>
    <c:dispBlanksAs val="zero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33A0F-0658-4F2F-A83F-3EA7B8C9E58E}" type="datetimeFigureOut">
              <a:rPr lang="da-DK" smtClean="0"/>
              <a:t>21-08-2013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8697E-793F-4EBD-8D05-84EA8EC4BFD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11484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45378-8F22-5A47-AD63-7A37623A0ECE}" type="datetimeFigureOut">
              <a:rPr lang="da-DK" smtClean="0"/>
              <a:t>21-08-2013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196912-A97E-AC43-9CBE-2745A69983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4884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96912-A97E-AC43-9CBE-2745A69983D0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63048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96912-A97E-AC43-9CBE-2745A69983D0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63048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96912-A97E-AC43-9CBE-2745A69983D0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63048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96912-A97E-AC43-9CBE-2745A69983D0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6304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96912-A97E-AC43-9CBE-2745A69983D0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6304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96912-A97E-AC43-9CBE-2745A69983D0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6304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96912-A97E-AC43-9CBE-2745A69983D0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6304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96912-A97E-AC43-9CBE-2745A69983D0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6304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96912-A97E-AC43-9CBE-2745A69983D0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6304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96912-A97E-AC43-9CBE-2745A69983D0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6304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96912-A97E-AC43-9CBE-2745A69983D0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63048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96912-A97E-AC43-9CBE-2745A69983D0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6304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 descr="Talebobbe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" y="0"/>
            <a:ext cx="4242533" cy="4474166"/>
          </a:xfrm>
          <a:prstGeom prst="rect">
            <a:avLst/>
          </a:prstGeom>
        </p:spPr>
      </p:pic>
      <p:pic>
        <p:nvPicPr>
          <p:cNvPr id="10" name="Billede 9" descr="Topbjælke grå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764704"/>
            <a:ext cx="7698735" cy="914339"/>
          </a:xfrm>
          <a:prstGeom prst="rect">
            <a:avLst/>
          </a:prstGeom>
        </p:spPr>
      </p:pic>
      <p:pic>
        <p:nvPicPr>
          <p:cNvPr id="9" name="Billede 8" descr="Logo forside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5877272"/>
            <a:ext cx="7698735" cy="69489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AB6C-4389-4F08-B24E-D35221A03081}" type="datetimeFigureOut">
              <a:rPr lang="da-DK" smtClean="0"/>
              <a:pPr/>
              <a:t>21-08-2013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05EF-53DF-438C-98F9-6B8002346AC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AB6C-4389-4F08-B24E-D35221A03081}" type="datetimeFigureOut">
              <a:rPr lang="da-DK" smtClean="0"/>
              <a:pPr/>
              <a:t>21-08-2013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05EF-53DF-438C-98F9-6B8002346AC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AB6C-4389-4F08-B24E-D35221A03081}" type="datetimeFigureOut">
              <a:rPr lang="da-DK" smtClean="0"/>
              <a:pPr/>
              <a:t>21-08-2013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05EF-53DF-438C-98F9-6B8002346AC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lede 12" descr="Logo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086"/>
          <a:stretch/>
        </p:blipFill>
        <p:spPr>
          <a:xfrm>
            <a:off x="768945" y="6127780"/>
            <a:ext cx="6165255" cy="536412"/>
          </a:xfrm>
          <a:prstGeom prst="rect">
            <a:avLst/>
          </a:prstGeom>
        </p:spPr>
      </p:pic>
      <p:pic>
        <p:nvPicPr>
          <p:cNvPr id="10" name="Billede 9" descr="Talebobbel.png"/>
          <p:cNvPicPr>
            <a:picLocks noChangeAspect="1"/>
          </p:cNvPicPr>
          <p:nvPr userDrawn="1"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" y="0"/>
            <a:ext cx="4242533" cy="4474166"/>
          </a:xfrm>
          <a:prstGeom prst="rect">
            <a:avLst/>
          </a:prstGeom>
        </p:spPr>
      </p:pic>
      <p:pic>
        <p:nvPicPr>
          <p:cNvPr id="2" name="Billede 1" descr="Topbjælke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764704"/>
            <a:ext cx="7698735" cy="920435"/>
          </a:xfrm>
          <a:prstGeom prst="rect">
            <a:avLst/>
          </a:prstGeom>
        </p:spPr>
      </p:pic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71600" y="1916832"/>
            <a:ext cx="7416824" cy="4176464"/>
          </a:xfrm>
        </p:spPr>
        <p:txBody>
          <a:bodyPr/>
          <a:lstStyle/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AB6C-4389-4F08-B24E-D35221A03081}" type="datetimeFigureOut">
              <a:rPr lang="da-DK" smtClean="0"/>
              <a:pPr/>
              <a:t>21-08-2013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05EF-53DF-438C-98F9-6B8002346AC2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Titel 10"/>
          <p:cNvSpPr>
            <a:spLocks noGrp="1"/>
          </p:cNvSpPr>
          <p:nvPr>
            <p:ph type="title" hasCustomPrompt="1"/>
          </p:nvPr>
        </p:nvSpPr>
        <p:spPr>
          <a:xfrm>
            <a:off x="946072" y="889574"/>
            <a:ext cx="7139136" cy="850106"/>
          </a:xfrm>
        </p:spPr>
        <p:txBody>
          <a:bodyPr lIns="0"/>
          <a:lstStyle/>
          <a:p>
            <a:r>
              <a:rPr lang="da-DK" dirty="0" smtClean="0"/>
              <a:t>KLIK FOR AT REDIGERE I MASTEREN</a:t>
            </a:r>
            <a:endParaRPr lang="da-DK" dirty="0"/>
          </a:p>
        </p:txBody>
      </p:sp>
      <p:pic>
        <p:nvPicPr>
          <p:cNvPr id="2050" name="Picture 2" descr="Tf 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99" y="6302241"/>
            <a:ext cx="1419225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AB6C-4389-4F08-B24E-D35221A03081}" type="datetimeFigureOut">
              <a:rPr lang="da-DK" smtClean="0"/>
              <a:pPr/>
              <a:t>21-08-2013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05EF-53DF-438C-98F9-6B8002346AC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AB6C-4389-4F08-B24E-D35221A03081}" type="datetimeFigureOut">
              <a:rPr lang="da-DK" smtClean="0"/>
              <a:pPr/>
              <a:t>21-08-2013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05EF-53DF-438C-98F9-6B8002346AC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AB6C-4389-4F08-B24E-D35221A03081}" type="datetimeFigureOut">
              <a:rPr lang="da-DK" smtClean="0"/>
              <a:pPr/>
              <a:t>21-08-2013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05EF-53DF-438C-98F9-6B8002346AC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AB6C-4389-4F08-B24E-D35221A03081}" type="datetimeFigureOut">
              <a:rPr lang="da-DK" smtClean="0"/>
              <a:pPr/>
              <a:t>21-08-2013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05EF-53DF-438C-98F9-6B8002346AC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AB6C-4389-4F08-B24E-D35221A03081}" type="datetimeFigureOut">
              <a:rPr lang="da-DK" smtClean="0"/>
              <a:pPr/>
              <a:t>21-08-2013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05EF-53DF-438C-98F9-6B8002346AC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AB6C-4389-4F08-B24E-D35221A03081}" type="datetimeFigureOut">
              <a:rPr lang="da-DK" smtClean="0"/>
              <a:pPr/>
              <a:t>21-08-2013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05EF-53DF-438C-98F9-6B8002346AC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AB6C-4389-4F08-B24E-D35221A03081}" type="datetimeFigureOut">
              <a:rPr lang="da-DK" smtClean="0"/>
              <a:pPr/>
              <a:t>21-08-2013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F05EF-53DF-438C-98F9-6B8002346AC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475656" y="1600200"/>
            <a:ext cx="7211144" cy="4525963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/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0AB6C-4389-4F08-B24E-D35221A03081}" type="datetimeFigureOut">
              <a:rPr lang="da-DK" smtClean="0"/>
              <a:pPr/>
              <a:t>21-08-2013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F05EF-53DF-438C-98F9-6B8002346AC2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Pladsholder til titel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masteren</a:t>
            </a:r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200" b="1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r charts,businesses,calculations,commerce,costs,data,economics,enterprises,figures,Fotolia,graphs,pie charts,profits,reports,results,sales,spreadsheet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609" b="8860"/>
          <a:stretch/>
        </p:blipFill>
        <p:spPr bwMode="auto">
          <a:xfrm>
            <a:off x="788307" y="1916832"/>
            <a:ext cx="5295861" cy="37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946072" y="692696"/>
            <a:ext cx="7139136" cy="1127302"/>
          </a:xfrm>
        </p:spPr>
        <p:txBody>
          <a:bodyPr>
            <a:noAutofit/>
          </a:bodyPr>
          <a:lstStyle/>
          <a:p>
            <a:pPr lvl="0"/>
            <a:r>
              <a:rPr lang="da-DK" sz="1800" dirty="0" smtClean="0">
                <a:solidFill>
                  <a:prstClr val="white"/>
                </a:solidFill>
              </a:rPr>
              <a:t>Grafikrapport</a:t>
            </a:r>
            <a:r>
              <a:rPr lang="da-DK" sz="3200" dirty="0" smtClean="0">
                <a:solidFill>
                  <a:prstClr val="white"/>
                </a:solidFill>
              </a:rPr>
              <a:t/>
            </a:r>
            <a:br>
              <a:rPr lang="da-DK" sz="3200" dirty="0" smtClean="0">
                <a:solidFill>
                  <a:prstClr val="white"/>
                </a:solidFill>
              </a:rPr>
            </a:br>
            <a:r>
              <a:rPr lang="da-DK" sz="3200" dirty="0" smtClean="0">
                <a:solidFill>
                  <a:prstClr val="white"/>
                </a:solidFill>
              </a:rPr>
              <a:t>Unges brug af tandpleje</a:t>
            </a:r>
            <a:endParaRPr lang="da-DK" sz="3200" dirty="0">
              <a:solidFill>
                <a:prstClr val="white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88308" y="1899631"/>
            <a:ext cx="7640512" cy="3730102"/>
            <a:chOff x="926055" y="1090565"/>
            <a:chExt cx="7017916" cy="2952329"/>
          </a:xfrm>
        </p:grpSpPr>
        <p:sp>
          <p:nvSpPr>
            <p:cNvPr id="7" name="Rectangle 6"/>
            <p:cNvSpPr/>
            <p:nvPr/>
          </p:nvSpPr>
          <p:spPr>
            <a:xfrm>
              <a:off x="926055" y="1090565"/>
              <a:ext cx="7017916" cy="2952329"/>
            </a:xfrm>
            <a:prstGeom prst="rect">
              <a:avLst/>
            </a:prstGeom>
            <a:gradFill flip="none" rotWithShape="1">
              <a:gsLst>
                <a:gs pos="47000">
                  <a:srgbClr val="00679F"/>
                </a:gs>
                <a:gs pos="81000">
                  <a:schemeClr val="accent1">
                    <a:tint val="44500"/>
                    <a:satMod val="160000"/>
                    <a:alpha val="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8" name="Undertitel 2"/>
            <p:cNvSpPr txBox="1">
              <a:spLocks/>
            </p:cNvSpPr>
            <p:nvPr/>
          </p:nvSpPr>
          <p:spPr>
            <a:xfrm>
              <a:off x="4756173" y="1478004"/>
              <a:ext cx="3149887" cy="2426625"/>
            </a:xfrm>
            <a:prstGeom prst="rect">
              <a:avLst/>
            </a:prstGeom>
          </p:spPr>
          <p:txBody>
            <a:bodyPr vert="horz" lIns="0" tIns="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da-DK" sz="1800" dirty="0" smtClean="0">
                  <a:solidFill>
                    <a:schemeClr val="bg1"/>
                  </a:solidFill>
                </a:rPr>
                <a:t>Undersøgelse om unges brug af tandpleje</a:t>
              </a:r>
            </a:p>
            <a:p>
              <a:pPr marL="0" indent="0">
                <a:buNone/>
              </a:pPr>
              <a:endParaRPr lang="da-DK" sz="1800" dirty="0">
                <a:solidFill>
                  <a:schemeClr val="bg1"/>
                </a:solidFill>
              </a:endParaRPr>
            </a:p>
            <a:p>
              <a:pPr marL="0" indent="0">
                <a:buNone/>
              </a:pPr>
              <a:r>
                <a:rPr lang="da-DK" sz="1800" dirty="0" smtClean="0">
                  <a:solidFill>
                    <a:schemeClr val="bg1"/>
                  </a:solidFill>
                </a:rPr>
                <a:t>Gennemført af CEM Institute – Voxmeter for</a:t>
              </a:r>
            </a:p>
            <a:p>
              <a:pPr marL="0" indent="0">
                <a:buNone/>
              </a:pPr>
              <a:endParaRPr lang="da-DK" sz="1800" dirty="0">
                <a:solidFill>
                  <a:schemeClr val="bg1"/>
                </a:solidFill>
              </a:endParaRPr>
            </a:p>
            <a:p>
              <a:pPr marL="0" indent="0">
                <a:buNone/>
              </a:pPr>
              <a:r>
                <a:rPr lang="da-DK" sz="1800" b="1" dirty="0" smtClean="0">
                  <a:solidFill>
                    <a:schemeClr val="bg1"/>
                  </a:solidFill>
                </a:rPr>
                <a:t>TANDLÆGEFORENINGEN</a:t>
              </a:r>
              <a:endParaRPr lang="da-DK" sz="18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97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46072" y="889574"/>
            <a:ext cx="7370344" cy="850106"/>
          </a:xfrm>
        </p:spPr>
        <p:txBody>
          <a:bodyPr>
            <a:normAutofit/>
          </a:bodyPr>
          <a:lstStyle/>
          <a:p>
            <a:r>
              <a:rPr lang="da-DK" sz="2800" dirty="0"/>
              <a:t>Kryds - </a:t>
            </a:r>
            <a:r>
              <a:rPr lang="da-DK" sz="2800" dirty="0" smtClean="0"/>
              <a:t>Fars </a:t>
            </a:r>
            <a:r>
              <a:rPr lang="da-DK" sz="2800" dirty="0" err="1"/>
              <a:t>udd</a:t>
            </a:r>
            <a:r>
              <a:rPr lang="da-DK" sz="2800" dirty="0"/>
              <a:t>., Tandlægebesøg </a:t>
            </a:r>
          </a:p>
        </p:txBody>
      </p:sp>
      <p:sp>
        <p:nvSpPr>
          <p:cNvPr id="8" name="Pladsholder til indhold 1"/>
          <p:cNvSpPr txBox="1">
            <a:spLocks/>
          </p:cNvSpPr>
          <p:nvPr/>
        </p:nvSpPr>
        <p:spPr>
          <a:xfrm>
            <a:off x="832048" y="5517232"/>
            <a:ext cx="7772400" cy="47267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a-DK" sz="1400" i="1" dirty="0" smtClean="0"/>
              <a:t>Grafen viser hvordan forskelle i respondenternes besøg til tandlægen opdelt ud fra, hvilken uddannelse, deres far har. De respondenter, hvis far har folkeskolen som højeste afsluttede uddannelse, går generelt mindre hyppigt til tandlægen.</a:t>
            </a:r>
            <a:endParaRPr lang="da-DK" sz="1400" dirty="0">
              <a:solidFill>
                <a:srgbClr val="002060"/>
              </a:solidFill>
            </a:endParaRPr>
          </a:p>
        </p:txBody>
      </p:sp>
      <p:sp>
        <p:nvSpPr>
          <p:cNvPr id="9" name="Pladsholder til indhold 1"/>
          <p:cNvSpPr>
            <a:spLocks noGrp="1"/>
          </p:cNvSpPr>
          <p:nvPr>
            <p:ph idx="1"/>
          </p:nvPr>
        </p:nvSpPr>
        <p:spPr>
          <a:xfrm>
            <a:off x="840380" y="1802908"/>
            <a:ext cx="7772400" cy="6179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1600" dirty="0"/>
              <a:t>Q8. ”Hvor ofte går du til tandlæge</a:t>
            </a:r>
            <a:r>
              <a:rPr lang="da-DK" sz="1600" dirty="0" smtClean="0"/>
              <a:t>?”</a:t>
            </a:r>
          </a:p>
          <a:p>
            <a:pPr marL="0" indent="0">
              <a:buNone/>
            </a:pPr>
            <a:r>
              <a:rPr lang="da-DK" sz="1600" dirty="0" smtClean="0"/>
              <a:t>Q12. ”Hvad </a:t>
            </a:r>
            <a:r>
              <a:rPr lang="da-DK" sz="1600" dirty="0"/>
              <a:t>er din </a:t>
            </a:r>
            <a:r>
              <a:rPr lang="da-DK" sz="1600" dirty="0" smtClean="0"/>
              <a:t>fars </a:t>
            </a:r>
            <a:r>
              <a:rPr lang="da-DK" sz="1600" dirty="0"/>
              <a:t>højst afsluttede uddannelse</a:t>
            </a:r>
            <a:r>
              <a:rPr lang="da-DK" sz="1600" dirty="0" smtClean="0"/>
              <a:t>?”</a:t>
            </a:r>
            <a:endParaRPr lang="da-DK" sz="1600" dirty="0"/>
          </a:p>
          <a:p>
            <a:pPr>
              <a:spcBef>
                <a:spcPts val="1200"/>
              </a:spcBef>
            </a:pPr>
            <a:endParaRPr lang="da-DK" sz="1600" dirty="0">
              <a:solidFill>
                <a:srgbClr val="002060"/>
              </a:solidFill>
            </a:endParaRPr>
          </a:p>
        </p:txBody>
      </p:sp>
      <p:sp>
        <p:nvSpPr>
          <p:cNvPr id="11" name="Pladsholder til indhold 1"/>
          <p:cNvSpPr txBox="1">
            <a:spLocks/>
          </p:cNvSpPr>
          <p:nvPr/>
        </p:nvSpPr>
        <p:spPr>
          <a:xfrm>
            <a:off x="7812360" y="5157192"/>
            <a:ext cx="836184" cy="37618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a-DK" sz="1400" dirty="0" smtClean="0"/>
              <a:t>Base: 457</a:t>
            </a:r>
          </a:p>
          <a:p>
            <a:pPr>
              <a:spcBef>
                <a:spcPts val="1200"/>
              </a:spcBef>
            </a:pPr>
            <a:endParaRPr lang="da-DK" sz="1400" dirty="0">
              <a:solidFill>
                <a:srgbClr val="002060"/>
              </a:solidFill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9185595"/>
              </p:ext>
            </p:extLst>
          </p:nvPr>
        </p:nvGraphicFramePr>
        <p:xfrm>
          <a:off x="819348" y="2420888"/>
          <a:ext cx="6993012" cy="3096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5620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46072" y="889574"/>
            <a:ext cx="7370344" cy="850106"/>
          </a:xfrm>
        </p:spPr>
        <p:txBody>
          <a:bodyPr>
            <a:normAutofit/>
          </a:bodyPr>
          <a:lstStyle/>
          <a:p>
            <a:r>
              <a:rPr lang="da-DK" sz="2800" dirty="0" smtClean="0"/>
              <a:t>Kryds – Region, Tandlægebesøg </a:t>
            </a:r>
            <a:endParaRPr lang="da-DK" sz="2800" dirty="0"/>
          </a:p>
        </p:txBody>
      </p:sp>
      <p:sp>
        <p:nvSpPr>
          <p:cNvPr id="8" name="Pladsholder til indhold 1"/>
          <p:cNvSpPr txBox="1">
            <a:spLocks/>
          </p:cNvSpPr>
          <p:nvPr/>
        </p:nvSpPr>
        <p:spPr>
          <a:xfrm>
            <a:off x="832048" y="5517232"/>
            <a:ext cx="7772400" cy="47267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a-DK" sz="1400" i="1" dirty="0" smtClean="0"/>
              <a:t>Grafen viser hvordan forskelle i respondenternes besøg til tandlægen opdelt ud fra, hvilken region, de bor i. De unge i Region Hovedstaden går generelt mere til tandlægen end de unge fra andre regioner.</a:t>
            </a:r>
            <a:endParaRPr lang="da-DK" sz="1400" dirty="0">
              <a:solidFill>
                <a:srgbClr val="002060"/>
              </a:solidFill>
            </a:endParaRPr>
          </a:p>
        </p:txBody>
      </p:sp>
      <p:sp>
        <p:nvSpPr>
          <p:cNvPr id="9" name="Pladsholder til indhold 1"/>
          <p:cNvSpPr>
            <a:spLocks noGrp="1"/>
          </p:cNvSpPr>
          <p:nvPr>
            <p:ph idx="1"/>
          </p:nvPr>
        </p:nvSpPr>
        <p:spPr>
          <a:xfrm>
            <a:off x="840380" y="1802908"/>
            <a:ext cx="7772400" cy="6179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1600" dirty="0"/>
              <a:t>Q8. ”Hvor ofte går du til tandlæge</a:t>
            </a:r>
            <a:r>
              <a:rPr lang="da-DK" sz="1600" dirty="0" smtClean="0"/>
              <a:t>?”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9088222"/>
              </p:ext>
            </p:extLst>
          </p:nvPr>
        </p:nvGraphicFramePr>
        <p:xfrm>
          <a:off x="832048" y="2060848"/>
          <a:ext cx="6764288" cy="330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Pladsholder til indhold 1"/>
          <p:cNvSpPr txBox="1">
            <a:spLocks/>
          </p:cNvSpPr>
          <p:nvPr/>
        </p:nvSpPr>
        <p:spPr>
          <a:xfrm>
            <a:off x="7812360" y="5157192"/>
            <a:ext cx="836184" cy="37618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a-DK" sz="1400" dirty="0" smtClean="0"/>
              <a:t>Base: 497</a:t>
            </a:r>
          </a:p>
          <a:p>
            <a:pPr>
              <a:spcBef>
                <a:spcPts val="1200"/>
              </a:spcBef>
            </a:pPr>
            <a:endParaRPr lang="da-DK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86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46072" y="889574"/>
            <a:ext cx="7370344" cy="850106"/>
          </a:xfrm>
        </p:spPr>
        <p:txBody>
          <a:bodyPr>
            <a:normAutofit/>
          </a:bodyPr>
          <a:lstStyle/>
          <a:p>
            <a:r>
              <a:rPr lang="da-DK" sz="2800" dirty="0" smtClean="0"/>
              <a:t>Kryds – Beskæftigelse, Tandlægebesøg </a:t>
            </a:r>
            <a:endParaRPr lang="da-DK" sz="2800" dirty="0"/>
          </a:p>
        </p:txBody>
      </p:sp>
      <p:sp>
        <p:nvSpPr>
          <p:cNvPr id="8" name="Pladsholder til indhold 1"/>
          <p:cNvSpPr txBox="1">
            <a:spLocks/>
          </p:cNvSpPr>
          <p:nvPr/>
        </p:nvSpPr>
        <p:spPr>
          <a:xfrm>
            <a:off x="832048" y="5692626"/>
            <a:ext cx="7772400" cy="47267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a-DK" sz="1400" i="1" dirty="0" smtClean="0"/>
              <a:t>Grafen viser hvordan forskelle i respondenternes besøg til tandlægen opdelt ud fra, hvilken beskæftigelse, de har.</a:t>
            </a:r>
            <a:endParaRPr lang="da-DK" sz="1400" dirty="0">
              <a:solidFill>
                <a:srgbClr val="002060"/>
              </a:solidFill>
            </a:endParaRPr>
          </a:p>
        </p:txBody>
      </p:sp>
      <p:sp>
        <p:nvSpPr>
          <p:cNvPr id="9" name="Pladsholder til indhold 1"/>
          <p:cNvSpPr>
            <a:spLocks noGrp="1"/>
          </p:cNvSpPr>
          <p:nvPr>
            <p:ph idx="1"/>
          </p:nvPr>
        </p:nvSpPr>
        <p:spPr>
          <a:xfrm>
            <a:off x="840380" y="1802908"/>
            <a:ext cx="7772400" cy="6179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1600" dirty="0"/>
              <a:t>Q8. ”Hvor ofte går du til tandlæge</a:t>
            </a:r>
            <a:r>
              <a:rPr lang="da-DK" sz="1600" dirty="0" smtClean="0"/>
              <a:t>?”</a:t>
            </a:r>
          </a:p>
          <a:p>
            <a:pPr marL="0" indent="0">
              <a:buNone/>
            </a:pPr>
            <a:r>
              <a:rPr lang="da-DK" sz="1600" dirty="0" smtClean="0"/>
              <a:t>Q4. ”Hvad </a:t>
            </a:r>
            <a:r>
              <a:rPr lang="da-DK" sz="1600" dirty="0"/>
              <a:t>er din nuværende primære beskæftigelse</a:t>
            </a:r>
            <a:r>
              <a:rPr lang="da-DK" sz="1600" dirty="0" smtClean="0"/>
              <a:t>?”</a:t>
            </a:r>
            <a:endParaRPr lang="da-DK" sz="1600" dirty="0"/>
          </a:p>
        </p:txBody>
      </p:sp>
      <p:sp>
        <p:nvSpPr>
          <p:cNvPr id="11" name="Pladsholder til indhold 1"/>
          <p:cNvSpPr txBox="1">
            <a:spLocks/>
          </p:cNvSpPr>
          <p:nvPr/>
        </p:nvSpPr>
        <p:spPr>
          <a:xfrm>
            <a:off x="7668344" y="5285060"/>
            <a:ext cx="836184" cy="37618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a-DK" sz="1400" dirty="0" smtClean="0"/>
              <a:t>Base: 492</a:t>
            </a:r>
          </a:p>
          <a:p>
            <a:pPr>
              <a:spcBef>
                <a:spcPts val="1200"/>
              </a:spcBef>
            </a:pPr>
            <a:endParaRPr lang="da-DK" sz="1400" dirty="0">
              <a:solidFill>
                <a:srgbClr val="002060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7807081"/>
              </p:ext>
            </p:extLst>
          </p:nvPr>
        </p:nvGraphicFramePr>
        <p:xfrm>
          <a:off x="827285" y="2416448"/>
          <a:ext cx="6985075" cy="330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416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46072" y="889574"/>
            <a:ext cx="7370344" cy="850106"/>
          </a:xfrm>
        </p:spPr>
        <p:txBody>
          <a:bodyPr>
            <a:normAutofit/>
          </a:bodyPr>
          <a:lstStyle/>
          <a:p>
            <a:r>
              <a:rPr lang="da-DK" sz="2800" dirty="0" smtClean="0"/>
              <a:t>Kryds – Beskæftigelse, Tandlægebesøg </a:t>
            </a:r>
            <a:endParaRPr lang="da-DK" sz="2800" dirty="0"/>
          </a:p>
        </p:txBody>
      </p:sp>
      <p:sp>
        <p:nvSpPr>
          <p:cNvPr id="9" name="Pladsholder til indhold 1"/>
          <p:cNvSpPr>
            <a:spLocks noGrp="1"/>
          </p:cNvSpPr>
          <p:nvPr>
            <p:ph idx="1"/>
          </p:nvPr>
        </p:nvSpPr>
        <p:spPr>
          <a:xfrm>
            <a:off x="840380" y="1802908"/>
            <a:ext cx="7772400" cy="6179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1600" dirty="0"/>
              <a:t>Q8. ”Hvor ofte går du til tandlæge</a:t>
            </a:r>
            <a:r>
              <a:rPr lang="da-DK" sz="1600" dirty="0" smtClean="0"/>
              <a:t>?”</a:t>
            </a:r>
            <a:r>
              <a:rPr lang="da-DK" sz="1600" dirty="0"/>
              <a:t> </a:t>
            </a:r>
            <a:r>
              <a:rPr lang="da-DK" sz="1600" dirty="0" smtClean="0"/>
              <a:t/>
            </a:r>
            <a:br>
              <a:rPr lang="da-DK" sz="1600" dirty="0" smtClean="0"/>
            </a:br>
            <a:r>
              <a:rPr lang="da-DK" sz="1600" dirty="0" smtClean="0"/>
              <a:t>Q10</a:t>
            </a:r>
            <a:r>
              <a:rPr lang="da-DK" sz="1600" dirty="0"/>
              <a:t>. ”Hvad er den eller de primære årsager til, at det er mere end 2 år siden, du har været til tandlægen? (max 2 svar)”</a:t>
            </a:r>
          </a:p>
          <a:p>
            <a:pPr marL="0" indent="0">
              <a:buNone/>
            </a:pPr>
            <a:endParaRPr lang="da-DK" sz="1600" dirty="0" smtClean="0"/>
          </a:p>
        </p:txBody>
      </p:sp>
      <p:sp>
        <p:nvSpPr>
          <p:cNvPr id="11" name="Pladsholder til indhold 1"/>
          <p:cNvSpPr txBox="1">
            <a:spLocks/>
          </p:cNvSpPr>
          <p:nvPr/>
        </p:nvSpPr>
        <p:spPr>
          <a:xfrm>
            <a:off x="7912280" y="4941168"/>
            <a:ext cx="836184" cy="37618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a-DK" sz="1400" dirty="0" smtClean="0"/>
              <a:t>Base: </a:t>
            </a:r>
            <a:r>
              <a:rPr lang="da-DK" sz="1400" dirty="0"/>
              <a:t>6</a:t>
            </a:r>
            <a:r>
              <a:rPr lang="da-DK" sz="1400" dirty="0" smtClean="0"/>
              <a:t>2</a:t>
            </a:r>
          </a:p>
          <a:p>
            <a:pPr>
              <a:spcBef>
                <a:spcPts val="1200"/>
              </a:spcBef>
            </a:pPr>
            <a:endParaRPr lang="da-DK" sz="1400" dirty="0">
              <a:solidFill>
                <a:srgbClr val="002060"/>
              </a:solidFill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7641678"/>
              </p:ext>
            </p:extLst>
          </p:nvPr>
        </p:nvGraphicFramePr>
        <p:xfrm>
          <a:off x="840380" y="2455168"/>
          <a:ext cx="7246056" cy="2829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Pladsholder til indhold 1"/>
          <p:cNvSpPr txBox="1">
            <a:spLocks/>
          </p:cNvSpPr>
          <p:nvPr/>
        </p:nvSpPr>
        <p:spPr>
          <a:xfrm>
            <a:off x="832048" y="5241900"/>
            <a:ext cx="7772400" cy="576064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a-DK" sz="1400" i="1" dirty="0" smtClean="0"/>
              <a:t>Grafen viser de primære årsager til, at det er mere end 2 år siden, respondenterne har været til tandlægen.  De øverste pile (mørkeblå) viser svarene fra de respondenter, der studerer, mens dem neden for viser svarene fra dem, der er i arbejde. For dem, der er i arbejde er grunden primært, at de ikke er blevet indkaldt, mens de studerende lægger vægt på det økonomiske aspekt.</a:t>
            </a:r>
            <a:endParaRPr lang="da-DK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06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46072" y="889574"/>
            <a:ext cx="7370344" cy="850106"/>
          </a:xfrm>
        </p:spPr>
        <p:txBody>
          <a:bodyPr>
            <a:normAutofit/>
          </a:bodyPr>
          <a:lstStyle/>
          <a:p>
            <a:r>
              <a:rPr lang="da-DK" sz="3600" dirty="0" smtClean="0"/>
              <a:t>Metode</a:t>
            </a:r>
            <a:endParaRPr lang="da-DK" sz="3600" dirty="0"/>
          </a:p>
        </p:txBody>
      </p:sp>
      <p:sp>
        <p:nvSpPr>
          <p:cNvPr id="25" name="Pladsholder til indhold 1"/>
          <p:cNvSpPr>
            <a:spLocks noGrp="1"/>
          </p:cNvSpPr>
          <p:nvPr>
            <p:ph idx="1"/>
          </p:nvPr>
        </p:nvSpPr>
        <p:spPr>
          <a:xfrm>
            <a:off x="946072" y="2076996"/>
            <a:ext cx="7772400" cy="4032448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da-DK" sz="1600" dirty="0" smtClean="0">
                <a:solidFill>
                  <a:srgbClr val="002060"/>
                </a:solidFill>
              </a:rPr>
              <a:t>Undersøgelsen er baseret på </a:t>
            </a:r>
            <a:r>
              <a:rPr lang="da-DK" sz="1600" dirty="0">
                <a:solidFill>
                  <a:srgbClr val="002060"/>
                </a:solidFill>
              </a:rPr>
              <a:t>5</a:t>
            </a:r>
            <a:r>
              <a:rPr lang="da-DK" sz="1600" dirty="0" smtClean="0">
                <a:solidFill>
                  <a:srgbClr val="002060"/>
                </a:solidFill>
              </a:rPr>
              <a:t>00 interview med et nationalt repræsentativt udsnit af mænd og kvinder 18-25 år.</a:t>
            </a:r>
          </a:p>
          <a:p>
            <a:pPr>
              <a:spcBef>
                <a:spcPts val="1200"/>
              </a:spcBef>
            </a:pPr>
            <a:r>
              <a:rPr lang="da-DK" sz="1600" dirty="0" smtClean="0">
                <a:solidFill>
                  <a:srgbClr val="002060"/>
                </a:solidFill>
              </a:rPr>
              <a:t>Interviewene er gennemført via Internettet med medlemmer af Voxmeters Internetpanel.</a:t>
            </a:r>
            <a:r>
              <a:rPr lang="da-DK" sz="1600" dirty="0">
                <a:solidFill>
                  <a:srgbClr val="002060"/>
                </a:solidFill>
              </a:rPr>
              <a:t> Panelet består udelukkende af personer, der er rekrutteret telefonisk i forbindelse med nationalt repræsentative interview. </a:t>
            </a:r>
            <a:r>
              <a:rPr lang="da-DK" sz="1600" dirty="0" smtClean="0">
                <a:solidFill>
                  <a:srgbClr val="002060"/>
                </a:solidFill>
              </a:rPr>
              <a:t>Det er således ikke muligt selv at tilmelde sig panelet. Det </a:t>
            </a:r>
            <a:r>
              <a:rPr lang="da-DK" sz="1600" dirty="0">
                <a:solidFill>
                  <a:srgbClr val="002060"/>
                </a:solidFill>
              </a:rPr>
              <a:t>betyder, at panelet er repræsentativt for hele den del af befolkningen, der har adgang til Internettet. </a:t>
            </a:r>
            <a:endParaRPr lang="da-DK" sz="1600" dirty="0" smtClean="0">
              <a:solidFill>
                <a:srgbClr val="002060"/>
              </a:solidFill>
            </a:endParaRPr>
          </a:p>
          <a:p>
            <a:pPr>
              <a:spcBef>
                <a:spcPts val="1200"/>
              </a:spcBef>
            </a:pPr>
            <a:r>
              <a:rPr lang="da-DK" sz="1600" dirty="0" smtClean="0">
                <a:solidFill>
                  <a:srgbClr val="002060"/>
                </a:solidFill>
              </a:rPr>
              <a:t>Interviewene er gennemført i perioden 22. juni til </a:t>
            </a:r>
            <a:r>
              <a:rPr lang="da-DK" sz="1600" dirty="0">
                <a:solidFill>
                  <a:srgbClr val="002060"/>
                </a:solidFill>
              </a:rPr>
              <a:t>3</a:t>
            </a:r>
            <a:r>
              <a:rPr lang="da-DK" sz="1600" dirty="0" smtClean="0">
                <a:solidFill>
                  <a:srgbClr val="002060"/>
                </a:solidFill>
              </a:rPr>
              <a:t>. juli 2013.</a:t>
            </a:r>
          </a:p>
          <a:p>
            <a:pPr>
              <a:spcBef>
                <a:spcPts val="1200"/>
              </a:spcBef>
            </a:pPr>
            <a:endParaRPr lang="da-DK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45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46072" y="889574"/>
            <a:ext cx="7370344" cy="850106"/>
          </a:xfrm>
        </p:spPr>
        <p:txBody>
          <a:bodyPr>
            <a:normAutofit/>
          </a:bodyPr>
          <a:lstStyle/>
          <a:p>
            <a:r>
              <a:rPr lang="da-DK" sz="2800" dirty="0" smtClean="0"/>
              <a:t>Frekvens – </a:t>
            </a:r>
            <a:r>
              <a:rPr lang="da-DK" sz="2800" dirty="0"/>
              <a:t>T</a:t>
            </a:r>
            <a:r>
              <a:rPr lang="da-DK" sz="2800" dirty="0" smtClean="0"/>
              <a:t>andlægebesøg</a:t>
            </a:r>
            <a:endParaRPr lang="da-DK" sz="2800" dirty="0"/>
          </a:p>
        </p:txBody>
      </p:sp>
      <p:sp>
        <p:nvSpPr>
          <p:cNvPr id="25" name="Pladsholder til indhold 1"/>
          <p:cNvSpPr>
            <a:spLocks noGrp="1"/>
          </p:cNvSpPr>
          <p:nvPr>
            <p:ph idx="1"/>
          </p:nvPr>
        </p:nvSpPr>
        <p:spPr>
          <a:xfrm>
            <a:off x="840380" y="1802908"/>
            <a:ext cx="7772400" cy="3761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1600" dirty="0" smtClean="0"/>
              <a:t>Q8. ”Hvor </a:t>
            </a:r>
            <a:r>
              <a:rPr lang="da-DK" sz="1600" dirty="0"/>
              <a:t>ofte går du til tandlæge</a:t>
            </a:r>
            <a:r>
              <a:rPr lang="da-DK" sz="1600" dirty="0" smtClean="0"/>
              <a:t>?”</a:t>
            </a:r>
            <a:endParaRPr lang="da-DK" sz="1600" dirty="0"/>
          </a:p>
          <a:p>
            <a:pPr>
              <a:spcBef>
                <a:spcPts val="1200"/>
              </a:spcBef>
            </a:pPr>
            <a:endParaRPr lang="da-DK" sz="1600" dirty="0">
              <a:solidFill>
                <a:srgbClr val="002060"/>
              </a:solidFill>
            </a:endParaRPr>
          </a:p>
        </p:txBody>
      </p:sp>
      <p:sp>
        <p:nvSpPr>
          <p:cNvPr id="4" name="Pladsholder til indhold 1"/>
          <p:cNvSpPr txBox="1">
            <a:spLocks/>
          </p:cNvSpPr>
          <p:nvPr/>
        </p:nvSpPr>
        <p:spPr>
          <a:xfrm>
            <a:off x="7812360" y="5157192"/>
            <a:ext cx="836184" cy="37618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a-DK" sz="1400" dirty="0" smtClean="0"/>
              <a:t>Base: 500</a:t>
            </a:r>
          </a:p>
          <a:p>
            <a:pPr>
              <a:spcBef>
                <a:spcPts val="1200"/>
              </a:spcBef>
            </a:pPr>
            <a:endParaRPr lang="da-DK" sz="1400" dirty="0">
              <a:solidFill>
                <a:srgbClr val="002060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0044106"/>
              </p:ext>
            </p:extLst>
          </p:nvPr>
        </p:nvGraphicFramePr>
        <p:xfrm>
          <a:off x="817808" y="2173792"/>
          <a:ext cx="6994552" cy="3299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Pladsholder til indhold 1"/>
          <p:cNvSpPr txBox="1">
            <a:spLocks/>
          </p:cNvSpPr>
          <p:nvPr/>
        </p:nvSpPr>
        <p:spPr>
          <a:xfrm>
            <a:off x="832048" y="5589240"/>
            <a:ext cx="7772400" cy="37618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a-DK" sz="1400" i="1" dirty="0" smtClean="0"/>
              <a:t>Der er en tendens til, at de unge går til tandlægen ca. 1 gang om året. Der er meget få, der aldrig går til tandlægen.</a:t>
            </a:r>
          </a:p>
          <a:p>
            <a:pPr>
              <a:spcBef>
                <a:spcPts val="1200"/>
              </a:spcBef>
            </a:pPr>
            <a:endParaRPr lang="da-DK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59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46072" y="889574"/>
            <a:ext cx="7370344" cy="850106"/>
          </a:xfrm>
        </p:spPr>
        <p:txBody>
          <a:bodyPr>
            <a:normAutofit/>
          </a:bodyPr>
          <a:lstStyle/>
          <a:p>
            <a:r>
              <a:rPr lang="da-DK" sz="2800" dirty="0" smtClean="0"/>
              <a:t>Frekvens - Tandlægebesøg</a:t>
            </a:r>
            <a:endParaRPr lang="da-DK" sz="2800" dirty="0"/>
          </a:p>
        </p:txBody>
      </p:sp>
      <p:sp>
        <p:nvSpPr>
          <p:cNvPr id="25" name="Pladsholder til indhold 1"/>
          <p:cNvSpPr>
            <a:spLocks noGrp="1"/>
          </p:cNvSpPr>
          <p:nvPr>
            <p:ph idx="1"/>
          </p:nvPr>
        </p:nvSpPr>
        <p:spPr>
          <a:xfrm>
            <a:off x="808456" y="1800746"/>
            <a:ext cx="7772400" cy="3761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1600" dirty="0" smtClean="0"/>
              <a:t>Q9. ”Hvornår </a:t>
            </a:r>
            <a:r>
              <a:rPr lang="da-DK" sz="1600" dirty="0"/>
              <a:t>har du sidst været til </a:t>
            </a:r>
            <a:r>
              <a:rPr lang="da-DK" sz="1600" dirty="0" smtClean="0"/>
              <a:t>tandlæge?”</a:t>
            </a:r>
            <a:endParaRPr lang="en-US" sz="1600" dirty="0"/>
          </a:p>
          <a:p>
            <a:pPr marL="0" lvl="0" indent="0">
              <a:buNone/>
            </a:pPr>
            <a:endParaRPr lang="da-DK" sz="1600" dirty="0">
              <a:solidFill>
                <a:srgbClr val="00206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3110710"/>
              </p:ext>
            </p:extLst>
          </p:nvPr>
        </p:nvGraphicFramePr>
        <p:xfrm>
          <a:off x="805281" y="2093268"/>
          <a:ext cx="7079088" cy="3351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ladsholder til indhold 1"/>
          <p:cNvSpPr txBox="1">
            <a:spLocks/>
          </p:cNvSpPr>
          <p:nvPr/>
        </p:nvSpPr>
        <p:spPr>
          <a:xfrm>
            <a:off x="832048" y="5589240"/>
            <a:ext cx="7772400" cy="37618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a-DK" sz="1400" i="1" dirty="0" smtClean="0"/>
              <a:t>To tredjedele af de unge har været til tandlægen inden for det seneste år.</a:t>
            </a:r>
          </a:p>
          <a:p>
            <a:pPr>
              <a:spcBef>
                <a:spcPts val="1200"/>
              </a:spcBef>
            </a:pPr>
            <a:endParaRPr lang="da-DK" sz="1400" dirty="0">
              <a:solidFill>
                <a:srgbClr val="002060"/>
              </a:solidFill>
            </a:endParaRPr>
          </a:p>
        </p:txBody>
      </p:sp>
      <p:sp>
        <p:nvSpPr>
          <p:cNvPr id="8" name="Pladsholder til indhold 1"/>
          <p:cNvSpPr txBox="1">
            <a:spLocks/>
          </p:cNvSpPr>
          <p:nvPr/>
        </p:nvSpPr>
        <p:spPr>
          <a:xfrm>
            <a:off x="7812360" y="5157192"/>
            <a:ext cx="836184" cy="37618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a-DK" sz="1400" dirty="0" smtClean="0"/>
              <a:t>Base: 500</a:t>
            </a:r>
          </a:p>
          <a:p>
            <a:pPr>
              <a:spcBef>
                <a:spcPts val="1200"/>
              </a:spcBef>
            </a:pPr>
            <a:endParaRPr lang="da-DK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3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46072" y="889574"/>
            <a:ext cx="7370344" cy="850106"/>
          </a:xfrm>
        </p:spPr>
        <p:txBody>
          <a:bodyPr>
            <a:normAutofit/>
          </a:bodyPr>
          <a:lstStyle/>
          <a:p>
            <a:r>
              <a:rPr lang="da-DK" sz="2800" dirty="0" smtClean="0"/>
              <a:t>Frekvens – Årsag til få tandlægebesøg</a:t>
            </a:r>
            <a:endParaRPr lang="da-DK" sz="2800" dirty="0"/>
          </a:p>
        </p:txBody>
      </p:sp>
      <p:sp>
        <p:nvSpPr>
          <p:cNvPr id="25" name="Pladsholder til indhold 1"/>
          <p:cNvSpPr>
            <a:spLocks noGrp="1"/>
          </p:cNvSpPr>
          <p:nvPr>
            <p:ph idx="1"/>
          </p:nvPr>
        </p:nvSpPr>
        <p:spPr>
          <a:xfrm>
            <a:off x="800200" y="1800746"/>
            <a:ext cx="7772400" cy="3761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1600" dirty="0" smtClean="0"/>
              <a:t>Q10. ”Hvad </a:t>
            </a:r>
            <a:r>
              <a:rPr lang="da-DK" sz="1600" dirty="0"/>
              <a:t>er den eller de primære årsager til, at det er mere end 2 år siden, du har været til tandlægen? (max 2 svar</a:t>
            </a:r>
            <a:r>
              <a:rPr lang="da-DK" sz="1600" dirty="0" smtClean="0"/>
              <a:t>)”</a:t>
            </a:r>
            <a:endParaRPr lang="da-DK" sz="1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359529"/>
              </p:ext>
            </p:extLst>
          </p:nvPr>
        </p:nvGraphicFramePr>
        <p:xfrm>
          <a:off x="759521" y="2361681"/>
          <a:ext cx="7124847" cy="3083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ladsholder til indhold 1"/>
          <p:cNvSpPr txBox="1">
            <a:spLocks/>
          </p:cNvSpPr>
          <p:nvPr/>
        </p:nvSpPr>
        <p:spPr>
          <a:xfrm>
            <a:off x="832048" y="5589240"/>
            <a:ext cx="7772400" cy="37618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a-DK" sz="1400" i="1" dirty="0" smtClean="0"/>
              <a:t>Af de 71 unge, der ikke har været til tandlægen inden for de seneste 2 år, er de to primære grunde, at det er for dyrt og at de ikke har råd.</a:t>
            </a:r>
          </a:p>
          <a:p>
            <a:pPr>
              <a:spcBef>
                <a:spcPts val="1200"/>
              </a:spcBef>
            </a:pPr>
            <a:endParaRPr lang="da-DK" sz="1400" dirty="0">
              <a:solidFill>
                <a:srgbClr val="002060"/>
              </a:solidFill>
            </a:endParaRPr>
          </a:p>
        </p:txBody>
      </p:sp>
      <p:sp>
        <p:nvSpPr>
          <p:cNvPr id="8" name="Pladsholder til indhold 1"/>
          <p:cNvSpPr txBox="1">
            <a:spLocks/>
          </p:cNvSpPr>
          <p:nvPr/>
        </p:nvSpPr>
        <p:spPr>
          <a:xfrm>
            <a:off x="7812360" y="5157192"/>
            <a:ext cx="836184" cy="37618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a-DK" sz="1400" dirty="0" smtClean="0"/>
              <a:t>Base: 71</a:t>
            </a:r>
          </a:p>
          <a:p>
            <a:pPr>
              <a:spcBef>
                <a:spcPts val="1200"/>
              </a:spcBef>
            </a:pPr>
            <a:endParaRPr lang="da-DK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23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46072" y="889574"/>
            <a:ext cx="7370344" cy="850106"/>
          </a:xfrm>
        </p:spPr>
        <p:txBody>
          <a:bodyPr>
            <a:normAutofit/>
          </a:bodyPr>
          <a:lstStyle/>
          <a:p>
            <a:r>
              <a:rPr lang="da-DK" sz="2800" dirty="0" smtClean="0"/>
              <a:t>Kryds – Køn, Tandlægebesøg </a:t>
            </a:r>
            <a:endParaRPr lang="da-DK" sz="2800" dirty="0"/>
          </a:p>
        </p:txBody>
      </p:sp>
      <p:sp>
        <p:nvSpPr>
          <p:cNvPr id="12" name="Pladsholder til indhold 1"/>
          <p:cNvSpPr>
            <a:spLocks noGrp="1"/>
          </p:cNvSpPr>
          <p:nvPr>
            <p:ph idx="1"/>
          </p:nvPr>
        </p:nvSpPr>
        <p:spPr>
          <a:xfrm>
            <a:off x="840380" y="1802908"/>
            <a:ext cx="7772400" cy="3761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1600" dirty="0"/>
              <a:t>Q8. ”Hvor ofte går du til tandlæge?”</a:t>
            </a:r>
          </a:p>
          <a:p>
            <a:pPr>
              <a:spcBef>
                <a:spcPts val="1200"/>
              </a:spcBef>
            </a:pPr>
            <a:endParaRPr lang="da-DK" sz="1600" dirty="0">
              <a:solidFill>
                <a:srgbClr val="00206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6028247"/>
              </p:ext>
            </p:extLst>
          </p:nvPr>
        </p:nvGraphicFramePr>
        <p:xfrm>
          <a:off x="840380" y="2157764"/>
          <a:ext cx="6539932" cy="3375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ladsholder til indhold 1"/>
          <p:cNvSpPr txBox="1">
            <a:spLocks/>
          </p:cNvSpPr>
          <p:nvPr/>
        </p:nvSpPr>
        <p:spPr>
          <a:xfrm>
            <a:off x="7812360" y="5157192"/>
            <a:ext cx="836184" cy="37618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a-DK" sz="1400" dirty="0" smtClean="0"/>
              <a:t>Base: 500</a:t>
            </a:r>
          </a:p>
          <a:p>
            <a:pPr>
              <a:spcBef>
                <a:spcPts val="1200"/>
              </a:spcBef>
            </a:pPr>
            <a:endParaRPr lang="da-DK" sz="1400" dirty="0">
              <a:solidFill>
                <a:srgbClr val="002060"/>
              </a:solidFill>
            </a:endParaRPr>
          </a:p>
        </p:txBody>
      </p:sp>
      <p:sp>
        <p:nvSpPr>
          <p:cNvPr id="8" name="Pladsholder til indhold 1"/>
          <p:cNvSpPr txBox="1">
            <a:spLocks/>
          </p:cNvSpPr>
          <p:nvPr/>
        </p:nvSpPr>
        <p:spPr>
          <a:xfrm>
            <a:off x="832048" y="5717108"/>
            <a:ext cx="7772400" cy="37618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a-DK" sz="1400" i="1" dirty="0" smtClean="0"/>
              <a:t>Grafen viser fordelen hvor ofte hhv. mænd og kvinder besøger tandlægen. Grafen viser, at kvinder oftere går til tandlægen end mændene. </a:t>
            </a:r>
          </a:p>
          <a:p>
            <a:pPr>
              <a:spcBef>
                <a:spcPts val="1200"/>
              </a:spcBef>
            </a:pPr>
            <a:endParaRPr lang="da-DK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23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46072" y="889574"/>
            <a:ext cx="7370344" cy="850106"/>
          </a:xfrm>
        </p:spPr>
        <p:txBody>
          <a:bodyPr>
            <a:normAutofit/>
          </a:bodyPr>
          <a:lstStyle/>
          <a:p>
            <a:r>
              <a:rPr lang="da-DK" sz="2800" dirty="0"/>
              <a:t>Kryds – Køn, Årsag til få tandlægebesøg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1023007"/>
              </p:ext>
            </p:extLst>
          </p:nvPr>
        </p:nvGraphicFramePr>
        <p:xfrm>
          <a:off x="827584" y="2204864"/>
          <a:ext cx="7200800" cy="3052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ladsholder til indhold 1"/>
          <p:cNvSpPr>
            <a:spLocks noGrp="1"/>
          </p:cNvSpPr>
          <p:nvPr>
            <p:ph idx="1"/>
          </p:nvPr>
        </p:nvSpPr>
        <p:spPr>
          <a:xfrm>
            <a:off x="800200" y="1800746"/>
            <a:ext cx="7772400" cy="3761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1600" dirty="0" smtClean="0"/>
              <a:t>Q10. ”Hvad </a:t>
            </a:r>
            <a:r>
              <a:rPr lang="da-DK" sz="1600" dirty="0"/>
              <a:t>er den eller de primære årsager til, at det er mere end 2 år siden, du har været til tandlægen? (max 2 svar</a:t>
            </a:r>
            <a:r>
              <a:rPr lang="da-DK" sz="1600" dirty="0" smtClean="0"/>
              <a:t>)”</a:t>
            </a:r>
            <a:endParaRPr lang="da-DK" sz="1600" dirty="0"/>
          </a:p>
        </p:txBody>
      </p:sp>
      <p:sp>
        <p:nvSpPr>
          <p:cNvPr id="8" name="Pladsholder til indhold 1"/>
          <p:cNvSpPr txBox="1">
            <a:spLocks/>
          </p:cNvSpPr>
          <p:nvPr/>
        </p:nvSpPr>
        <p:spPr>
          <a:xfrm>
            <a:off x="7812360" y="4997028"/>
            <a:ext cx="836184" cy="37618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a-DK" sz="1400" dirty="0" smtClean="0"/>
              <a:t>Base: 71</a:t>
            </a:r>
          </a:p>
          <a:p>
            <a:pPr>
              <a:spcBef>
                <a:spcPts val="1200"/>
              </a:spcBef>
            </a:pPr>
            <a:endParaRPr lang="da-DK" sz="1400" dirty="0">
              <a:solidFill>
                <a:srgbClr val="002060"/>
              </a:solidFill>
            </a:endParaRPr>
          </a:p>
        </p:txBody>
      </p:sp>
      <p:sp>
        <p:nvSpPr>
          <p:cNvPr id="9" name="Pladsholder til indhold 1"/>
          <p:cNvSpPr txBox="1">
            <a:spLocks/>
          </p:cNvSpPr>
          <p:nvPr/>
        </p:nvSpPr>
        <p:spPr>
          <a:xfrm>
            <a:off x="832048" y="5241900"/>
            <a:ext cx="7772400" cy="576064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a-DK" sz="1400" i="1" dirty="0" smtClean="0"/>
              <a:t>Grafen viser de primære årsager til, at det er mere end 2 år siden, hhv. de adspurgte mænd og kvinder har været til tandlægen.  De øverste pile (mørkeblå) viser mændenes svar, mens dem neden for viser kvindernes. Mændenes grund er i højere grad, at de ikke er blevet indkaldt, mens kvinderne i særlig høj grad synes, det er for dyrt.</a:t>
            </a:r>
            <a:endParaRPr lang="da-DK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31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46072" y="889574"/>
            <a:ext cx="7370344" cy="850106"/>
          </a:xfrm>
        </p:spPr>
        <p:txBody>
          <a:bodyPr>
            <a:normAutofit/>
          </a:bodyPr>
          <a:lstStyle/>
          <a:p>
            <a:r>
              <a:rPr lang="da-DK" sz="2800" dirty="0"/>
              <a:t>Kryds – </a:t>
            </a:r>
            <a:r>
              <a:rPr lang="da-DK" sz="2800" dirty="0" smtClean="0"/>
              <a:t>Igangværende </a:t>
            </a:r>
            <a:r>
              <a:rPr lang="da-DK" sz="2800" dirty="0" err="1" smtClean="0"/>
              <a:t>udd</a:t>
            </a:r>
            <a:r>
              <a:rPr lang="da-DK" sz="2800" dirty="0" smtClean="0"/>
              <a:t>., </a:t>
            </a:r>
            <a:r>
              <a:rPr lang="da-DK" sz="2800" dirty="0"/>
              <a:t>Tandlægebesøg </a:t>
            </a:r>
          </a:p>
        </p:txBody>
      </p:sp>
      <p:sp>
        <p:nvSpPr>
          <p:cNvPr id="6" name="Pladsholder til indhold 1"/>
          <p:cNvSpPr txBox="1">
            <a:spLocks/>
          </p:cNvSpPr>
          <p:nvPr/>
        </p:nvSpPr>
        <p:spPr>
          <a:xfrm>
            <a:off x="7812360" y="5157192"/>
            <a:ext cx="836184" cy="37618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a-DK" sz="1400" dirty="0" smtClean="0"/>
              <a:t>Base: 316</a:t>
            </a:r>
          </a:p>
          <a:p>
            <a:pPr>
              <a:spcBef>
                <a:spcPts val="1200"/>
              </a:spcBef>
            </a:pPr>
            <a:endParaRPr lang="da-DK" sz="1400" dirty="0">
              <a:solidFill>
                <a:srgbClr val="002060"/>
              </a:solidFill>
            </a:endParaRPr>
          </a:p>
        </p:txBody>
      </p:sp>
      <p:sp>
        <p:nvSpPr>
          <p:cNvPr id="9" name="Pladsholder til indhold 1"/>
          <p:cNvSpPr>
            <a:spLocks noGrp="1"/>
          </p:cNvSpPr>
          <p:nvPr>
            <p:ph idx="1"/>
          </p:nvPr>
        </p:nvSpPr>
        <p:spPr>
          <a:xfrm>
            <a:off x="840380" y="1802908"/>
            <a:ext cx="7772400" cy="3761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1600" dirty="0"/>
              <a:t>Q8. ”Hvor ofte går du til tandlæge</a:t>
            </a:r>
            <a:r>
              <a:rPr lang="da-DK" sz="1600" dirty="0" smtClean="0"/>
              <a:t>?”</a:t>
            </a:r>
          </a:p>
          <a:p>
            <a:pPr marL="0" indent="0">
              <a:buNone/>
            </a:pPr>
            <a:r>
              <a:rPr lang="da-DK" sz="1600" dirty="0" smtClean="0"/>
              <a:t>Q5. ”</a:t>
            </a:r>
            <a:r>
              <a:rPr lang="da-DK" sz="1600" dirty="0"/>
              <a:t> Hvilken uddannelse er du lige nu i gang med</a:t>
            </a:r>
            <a:r>
              <a:rPr lang="da-DK" sz="1600" dirty="0" smtClean="0"/>
              <a:t>?´”</a:t>
            </a:r>
            <a:endParaRPr lang="da-DK" sz="1600" dirty="0"/>
          </a:p>
          <a:p>
            <a:pPr>
              <a:spcBef>
                <a:spcPts val="1200"/>
              </a:spcBef>
            </a:pPr>
            <a:endParaRPr lang="da-DK" sz="1600" dirty="0">
              <a:solidFill>
                <a:srgbClr val="002060"/>
              </a:solidFill>
            </a:endParaRPr>
          </a:p>
        </p:txBody>
      </p:sp>
      <p:sp>
        <p:nvSpPr>
          <p:cNvPr id="10" name="Pladsholder til indhold 1"/>
          <p:cNvSpPr txBox="1">
            <a:spLocks/>
          </p:cNvSpPr>
          <p:nvPr/>
        </p:nvSpPr>
        <p:spPr>
          <a:xfrm>
            <a:off x="832048" y="5517232"/>
            <a:ext cx="7772400" cy="47267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a-DK" sz="1400" i="1" dirty="0" smtClean="0"/>
              <a:t>Grafen viser hvordan forskelle i respondenternes besøg hos tandlægen opdelt ud fra, hvilken uddannelse, de er i gang med. Vær opmærksom på, at respondentgrundlaget er lille for dem under erhvervsuddannelse og korte videregående uddannelser. </a:t>
            </a:r>
            <a:endParaRPr lang="da-DK" sz="1400" dirty="0">
              <a:solidFill>
                <a:srgbClr val="002060"/>
              </a:solidFill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5738350"/>
              </p:ext>
            </p:extLst>
          </p:nvPr>
        </p:nvGraphicFramePr>
        <p:xfrm>
          <a:off x="832048" y="2309490"/>
          <a:ext cx="7398404" cy="330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014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46072" y="889574"/>
            <a:ext cx="7370344" cy="850106"/>
          </a:xfrm>
        </p:spPr>
        <p:txBody>
          <a:bodyPr>
            <a:normAutofit/>
          </a:bodyPr>
          <a:lstStyle/>
          <a:p>
            <a:r>
              <a:rPr lang="da-DK" sz="2800" dirty="0"/>
              <a:t>Kryds - </a:t>
            </a:r>
            <a:r>
              <a:rPr lang="da-DK" sz="2800" dirty="0" smtClean="0"/>
              <a:t>Mors </a:t>
            </a:r>
            <a:r>
              <a:rPr lang="da-DK" sz="2800" dirty="0" err="1"/>
              <a:t>udd</a:t>
            </a:r>
            <a:r>
              <a:rPr lang="da-DK" sz="2800" dirty="0"/>
              <a:t>., Tandlægebesøg </a:t>
            </a:r>
          </a:p>
        </p:txBody>
      </p:sp>
      <p:sp>
        <p:nvSpPr>
          <p:cNvPr id="7" name="Pladsholder til indhold 1"/>
          <p:cNvSpPr txBox="1">
            <a:spLocks/>
          </p:cNvSpPr>
          <p:nvPr/>
        </p:nvSpPr>
        <p:spPr>
          <a:xfrm>
            <a:off x="7812360" y="5157192"/>
            <a:ext cx="836184" cy="37618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a-DK" sz="1400" dirty="0" smtClean="0"/>
              <a:t>Base: 459</a:t>
            </a:r>
          </a:p>
          <a:p>
            <a:pPr>
              <a:spcBef>
                <a:spcPts val="1200"/>
              </a:spcBef>
            </a:pPr>
            <a:endParaRPr lang="da-DK" sz="1400" dirty="0">
              <a:solidFill>
                <a:srgbClr val="002060"/>
              </a:solidFill>
            </a:endParaRPr>
          </a:p>
        </p:txBody>
      </p:sp>
      <p:sp>
        <p:nvSpPr>
          <p:cNvPr id="8" name="Pladsholder til indhold 1"/>
          <p:cNvSpPr txBox="1">
            <a:spLocks/>
          </p:cNvSpPr>
          <p:nvPr/>
        </p:nvSpPr>
        <p:spPr>
          <a:xfrm>
            <a:off x="832048" y="5517232"/>
            <a:ext cx="7772400" cy="47267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a-DK" sz="1400" i="1" dirty="0" smtClean="0"/>
              <a:t>Grafen viser hvordan forskelle i respondenternes besøg til tandlægen opdelt ud fra, hvilken uddannelse, deres mor har. Generelt set besøger de unge oftere en tandlæge, hvis de har en højtuddannet mor. </a:t>
            </a:r>
            <a:endParaRPr lang="da-DK" sz="1400" dirty="0">
              <a:solidFill>
                <a:srgbClr val="002060"/>
              </a:solidFill>
            </a:endParaRPr>
          </a:p>
        </p:txBody>
      </p:sp>
      <p:sp>
        <p:nvSpPr>
          <p:cNvPr id="9" name="Pladsholder til indhold 1"/>
          <p:cNvSpPr>
            <a:spLocks noGrp="1"/>
          </p:cNvSpPr>
          <p:nvPr>
            <p:ph idx="1"/>
          </p:nvPr>
        </p:nvSpPr>
        <p:spPr>
          <a:xfrm>
            <a:off x="840380" y="1802908"/>
            <a:ext cx="7772400" cy="6179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1600" dirty="0"/>
              <a:t>Q8. ”Hvor ofte går du til tandlæge</a:t>
            </a:r>
            <a:r>
              <a:rPr lang="da-DK" sz="1600" dirty="0" smtClean="0"/>
              <a:t>?”</a:t>
            </a:r>
          </a:p>
          <a:p>
            <a:pPr marL="0" indent="0">
              <a:buNone/>
            </a:pPr>
            <a:r>
              <a:rPr lang="da-DK" sz="1600" dirty="0" smtClean="0"/>
              <a:t>Q11. ”Hvad </a:t>
            </a:r>
            <a:r>
              <a:rPr lang="da-DK" sz="1600" dirty="0"/>
              <a:t>er din mors højst afsluttede uddannelse</a:t>
            </a:r>
            <a:r>
              <a:rPr lang="da-DK" sz="1600" dirty="0" smtClean="0"/>
              <a:t>?”</a:t>
            </a:r>
            <a:endParaRPr lang="da-DK" sz="1600" dirty="0"/>
          </a:p>
          <a:p>
            <a:pPr>
              <a:spcBef>
                <a:spcPts val="1200"/>
              </a:spcBef>
            </a:pPr>
            <a:endParaRPr lang="da-DK" sz="1600" dirty="0">
              <a:solidFill>
                <a:srgbClr val="002060"/>
              </a:solidFill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9379059"/>
              </p:ext>
            </p:extLst>
          </p:nvPr>
        </p:nvGraphicFramePr>
        <p:xfrm>
          <a:off x="819348" y="2420889"/>
          <a:ext cx="6993012" cy="3112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229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Kont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ontor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ont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Kont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ontor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ont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Kont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ontor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ont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Kont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ontor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ont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Kont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ontor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ont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Kont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ontor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ont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14569</TotalTime>
  <Words>837</Words>
  <Application>Microsoft Office PowerPoint</Application>
  <PresentationFormat>Skærmshow (4:3)</PresentationFormat>
  <Paragraphs>70</Paragraphs>
  <Slides>13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13</vt:i4>
      </vt:variant>
    </vt:vector>
  </HeadingPairs>
  <TitlesOfParts>
    <vt:vector size="14" baseType="lpstr">
      <vt:lpstr>Kontortema</vt:lpstr>
      <vt:lpstr>Grafikrapport Unges brug af tandpleje</vt:lpstr>
      <vt:lpstr>Metode</vt:lpstr>
      <vt:lpstr>Frekvens – Tandlægebesøg</vt:lpstr>
      <vt:lpstr>Frekvens - Tandlægebesøg</vt:lpstr>
      <vt:lpstr>Frekvens – Årsag til få tandlægebesøg</vt:lpstr>
      <vt:lpstr>Kryds – Køn, Tandlægebesøg </vt:lpstr>
      <vt:lpstr>Kryds – Køn, Årsag til få tandlægebesøg</vt:lpstr>
      <vt:lpstr>Kryds – Igangværende udd., Tandlægebesøg </vt:lpstr>
      <vt:lpstr>Kryds - Mors udd., Tandlægebesøg </vt:lpstr>
      <vt:lpstr>Kryds - Fars udd., Tandlægebesøg </vt:lpstr>
      <vt:lpstr>Kryds – Region, Tandlægebesøg </vt:lpstr>
      <vt:lpstr>Kryds – Beskæftigelse, Tandlægebesøg </vt:lpstr>
      <vt:lpstr>Kryds – Beskæftigelse, Tandlægebesøg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 &amp; Media Index</dc:title>
  <dc:creator>Anders</dc:creator>
  <cp:lastModifiedBy>Charlotte Holst</cp:lastModifiedBy>
  <cp:revision>622</cp:revision>
  <cp:lastPrinted>2013-07-24T07:31:05Z</cp:lastPrinted>
  <dcterms:created xsi:type="dcterms:W3CDTF">2012-03-22T20:26:49Z</dcterms:created>
  <dcterms:modified xsi:type="dcterms:W3CDTF">2013-08-21T11:02:30Z</dcterms:modified>
</cp:coreProperties>
</file>